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handoutMasterIdLst>
    <p:handoutMasterId r:id="rId37"/>
  </p:handoutMasterIdLst>
  <p:sldIdLst>
    <p:sldId id="257" r:id="rId2"/>
    <p:sldId id="258" r:id="rId3"/>
    <p:sldId id="289" r:id="rId4"/>
    <p:sldId id="290" r:id="rId5"/>
    <p:sldId id="259" r:id="rId6"/>
    <p:sldId id="260" r:id="rId7"/>
    <p:sldId id="261" r:id="rId8"/>
    <p:sldId id="262" r:id="rId9"/>
    <p:sldId id="263" r:id="rId10"/>
    <p:sldId id="264" r:id="rId11"/>
    <p:sldId id="265" r:id="rId12"/>
    <p:sldId id="266" r:id="rId13"/>
    <p:sldId id="267" r:id="rId14"/>
    <p:sldId id="268" r:id="rId15"/>
    <p:sldId id="272" r:id="rId16"/>
    <p:sldId id="269" r:id="rId17"/>
    <p:sldId id="271" r:id="rId18"/>
    <p:sldId id="270" r:id="rId19"/>
    <p:sldId id="273" r:id="rId20"/>
    <p:sldId id="274" r:id="rId21"/>
    <p:sldId id="277" r:id="rId22"/>
    <p:sldId id="275" r:id="rId23"/>
    <p:sldId id="276" r:id="rId24"/>
    <p:sldId id="278" r:id="rId25"/>
    <p:sldId id="279" r:id="rId26"/>
    <p:sldId id="280" r:id="rId27"/>
    <p:sldId id="281" r:id="rId28"/>
    <p:sldId id="282" r:id="rId29"/>
    <p:sldId id="283" r:id="rId30"/>
    <p:sldId id="284" r:id="rId31"/>
    <p:sldId id="285" r:id="rId32"/>
    <p:sldId id="286" r:id="rId33"/>
    <p:sldId id="288" r:id="rId34"/>
    <p:sldId id="287" r:id="rId35"/>
  </p:sldIdLst>
  <p:sldSz cx="7772400" cy="10058400"/>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6565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10" d="100"/>
          <a:sy n="110" d="100"/>
        </p:scale>
        <p:origin x="-882" y="936"/>
      </p:cViewPr>
      <p:guideLst>
        <p:guide orient="horz" pos="3168"/>
        <p:guide pos="2448"/>
      </p:guideLst>
    </p:cSldViewPr>
  </p:slideViewPr>
  <p:notesTextViewPr>
    <p:cViewPr>
      <p:scale>
        <a:sx n="100" d="100"/>
        <a:sy n="100" d="100"/>
      </p:scale>
      <p:origin x="0" y="0"/>
    </p:cViewPr>
  </p:notesTextViewPr>
  <p:notesViewPr>
    <p:cSldViewPr snapToGrid="0">
      <p:cViewPr varScale="1">
        <p:scale>
          <a:sx n="71" d="100"/>
          <a:sy n="71" d="100"/>
        </p:scale>
        <p:origin x="-2790"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CB4D50-0135-4AFE-9628-B1034E923A6B}" type="datetimeFigureOut">
              <a:rPr lang="en-US" smtClean="0"/>
              <a:t>5/29/2013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74AFA11-E8E8-4178-9CF7-FE577EC00FA2}" type="slidenum">
              <a:rPr lang="en-US" smtClean="0"/>
              <a:t>‹#›</a:t>
            </a:fld>
            <a:endParaRPr lang="en-US"/>
          </a:p>
        </p:txBody>
      </p:sp>
    </p:spTree>
    <p:extLst>
      <p:ext uri="{BB962C8B-B14F-4D97-AF65-F5344CB8AC3E}">
        <p14:creationId xmlns:p14="http://schemas.microsoft.com/office/powerpoint/2010/main" val="39412761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523AE435-D169-430F-A9F4-1E8CF6A8A47D}" type="datetimeFigureOut">
              <a:rPr lang="en-US"/>
              <a:pPr>
                <a:defRPr/>
              </a:pPr>
              <a:t>5/29/2013</a:t>
            </a:fld>
            <a:endParaRPr lang="en-US"/>
          </a:p>
        </p:txBody>
      </p:sp>
      <p:sp>
        <p:nvSpPr>
          <p:cNvPr id="4" name="Slide Image Placeholder 3"/>
          <p:cNvSpPr>
            <a:spLocks noGrp="1" noRot="1" noChangeAspect="1"/>
          </p:cNvSpPr>
          <p:nvPr>
            <p:ph type="sldImg" idx="2"/>
          </p:nvPr>
        </p:nvSpPr>
        <p:spPr>
          <a:xfrm>
            <a:off x="2103438" y="685800"/>
            <a:ext cx="2651125"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A8ABA1A4-C21C-4E78-A126-BA4EDF9502E1}" type="slidenum">
              <a:rPr lang="en-US"/>
              <a:pPr>
                <a:defRPr/>
              </a:pPr>
              <a:t>‹#›</a:t>
            </a:fld>
            <a:endParaRPr lang="en-US"/>
          </a:p>
        </p:txBody>
      </p:sp>
    </p:spTree>
    <p:extLst>
      <p:ext uri="{BB962C8B-B14F-4D97-AF65-F5344CB8AC3E}">
        <p14:creationId xmlns:p14="http://schemas.microsoft.com/office/powerpoint/2010/main" val="35210326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3124624"/>
            <a:ext cx="6606540" cy="2156037"/>
          </a:xfrm>
          <a:noFill/>
        </p:spPr>
        <p:txBody>
          <a:bodyPr/>
          <a:lstStyle>
            <a:lvl1pPr>
              <a:defRPr sz="4000">
                <a:solidFill>
                  <a:schemeClr val="tx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165860" y="5699760"/>
            <a:ext cx="5440680" cy="257048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E01C8FCA-52D0-4EC9-851F-1A3645AE5295}" type="datetimeFigureOut">
              <a:rPr lang="en-US"/>
              <a:pPr>
                <a:defRPr/>
              </a:pPr>
              <a:t>5/29/2013</a:t>
            </a:fld>
            <a:endParaRPr lang="en-US"/>
          </a:p>
        </p:txBody>
      </p:sp>
      <p:sp>
        <p:nvSpPr>
          <p:cNvPr id="5" name="Footer Placeholder 4"/>
          <p:cNvSpPr>
            <a:spLocks noGrp="1"/>
          </p:cNvSpPr>
          <p:nvPr>
            <p:ph type="ftr" sz="quarter" idx="11"/>
          </p:nvPr>
        </p:nvSpPr>
        <p:spPr>
          <a:xfrm>
            <a:off x="2655569" y="9322647"/>
            <a:ext cx="2594347" cy="535517"/>
          </a:xfrm>
        </p:spPr>
        <p:txBody>
          <a:bodyPr/>
          <a:lstStyle>
            <a:lvl1pPr>
              <a:defRPr/>
            </a:lvl1pPr>
          </a:lstStyle>
          <a:p>
            <a:pPr>
              <a:defRPr/>
            </a:pPr>
            <a:r>
              <a:rPr lang="en-US" dirty="0" smtClean="0"/>
              <a:t>www.eng.yale.edu/grablab/openhand</a:t>
            </a: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BBADAEDA-B2C7-4163-9798-6C623160D50B}" type="slidenum">
              <a:rPr lang="en-US"/>
              <a:pPr>
                <a:defRPr/>
              </a:pPr>
              <a:t>‹#›</a:t>
            </a:fld>
            <a:endParaRPr lang="en-US"/>
          </a:p>
        </p:txBody>
      </p:sp>
    </p:spTree>
    <p:extLst>
      <p:ext uri="{BB962C8B-B14F-4D97-AF65-F5344CB8AC3E}">
        <p14:creationId xmlns:p14="http://schemas.microsoft.com/office/powerpoint/2010/main" val="226838357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512C65C-C12F-4EEF-A29F-CC600D860D64}" type="datetimeFigureOut">
              <a:rPr lang="en-US"/>
              <a:pPr>
                <a:defRPr/>
              </a:pPr>
              <a:t>5/29/2013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7A4305A-473E-49D7-98AF-1B523E711C06}" type="slidenum">
              <a:rPr lang="en-US"/>
              <a:pPr>
                <a:defRPr/>
              </a:pPr>
              <a:t>‹#›</a:t>
            </a:fld>
            <a:endParaRPr lang="en-US"/>
          </a:p>
        </p:txBody>
      </p:sp>
    </p:spTree>
    <p:extLst>
      <p:ext uri="{BB962C8B-B14F-4D97-AF65-F5344CB8AC3E}">
        <p14:creationId xmlns:p14="http://schemas.microsoft.com/office/powerpoint/2010/main" val="16968797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634990" y="402803"/>
            <a:ext cx="1748790" cy="85822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8620" y="402803"/>
            <a:ext cx="5116830" cy="85822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98A4BBB-1172-4D30-A712-C607E41386B8}" type="datetimeFigureOut">
              <a:rPr lang="en-US"/>
              <a:pPr>
                <a:defRPr/>
              </a:pPr>
              <a:t>5/29/2013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502B3F1-4C46-4E15-9688-7B13771A133D}" type="slidenum">
              <a:rPr lang="en-US"/>
              <a:pPr>
                <a:defRPr/>
              </a:pPr>
              <a:t>‹#›</a:t>
            </a:fld>
            <a:endParaRPr lang="en-US"/>
          </a:p>
        </p:txBody>
      </p:sp>
    </p:spTree>
    <p:extLst>
      <p:ext uri="{BB962C8B-B14F-4D97-AF65-F5344CB8AC3E}">
        <p14:creationId xmlns:p14="http://schemas.microsoft.com/office/powerpoint/2010/main" val="21972119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620" y="688370"/>
            <a:ext cx="6995160" cy="664180"/>
          </a:xfrm>
        </p:spPr>
        <p:txBody>
          <a:bodyPr/>
          <a:lstStyle>
            <a:lvl1pPr>
              <a:defRPr sz="3600">
                <a:latin typeface="YaleDesign-SmallCap" pitchFamily="2" charset="0"/>
              </a:defRPr>
            </a:lvl1pPr>
          </a:lstStyle>
          <a:p>
            <a:r>
              <a:rPr lang="en-US" dirty="0" smtClean="0"/>
              <a:t>Click to edit title style</a:t>
            </a:r>
            <a:endParaRPr lang="en-US" dirty="0"/>
          </a:p>
        </p:txBody>
      </p:sp>
      <p:sp>
        <p:nvSpPr>
          <p:cNvPr id="3" name="Content Placeholder 2"/>
          <p:cNvSpPr>
            <a:spLocks noGrp="1"/>
          </p:cNvSpPr>
          <p:nvPr>
            <p:ph idx="1"/>
          </p:nvPr>
        </p:nvSpPr>
        <p:spPr>
          <a:xfrm>
            <a:off x="388620" y="1495425"/>
            <a:ext cx="6995160" cy="781711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15FBEFF-49F8-4EBF-B7C4-5307A73040AD}" type="datetimeFigureOut">
              <a:rPr lang="en-US"/>
              <a:pPr>
                <a:defRPr/>
              </a:pPr>
              <a:t>5/29/2013</a:t>
            </a:fld>
            <a:endParaRPr lang="en-US"/>
          </a:p>
        </p:txBody>
      </p:sp>
      <p:sp>
        <p:nvSpPr>
          <p:cNvPr id="5" name="Footer Placeholder 4"/>
          <p:cNvSpPr>
            <a:spLocks noGrp="1"/>
          </p:cNvSpPr>
          <p:nvPr>
            <p:ph type="ftr" sz="quarter" idx="11"/>
          </p:nvPr>
        </p:nvSpPr>
        <p:spPr>
          <a:xfrm>
            <a:off x="2655569" y="9322647"/>
            <a:ext cx="2547051" cy="535517"/>
          </a:xfrm>
        </p:spPr>
        <p:txBody>
          <a:bodyPr/>
          <a:lstStyle>
            <a:lvl1pPr>
              <a:defRPr/>
            </a:lvl1pPr>
          </a:lstStyle>
          <a:p>
            <a:pPr>
              <a:defRPr/>
            </a:pPr>
            <a:r>
              <a:rPr lang="en-US" dirty="0" smtClean="0"/>
              <a:t>www.eng.yale.edu/grablab/openhand</a:t>
            </a:r>
          </a:p>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6B935821-9DA4-4B6C-9960-D0C69C5C5F88}" type="slidenum">
              <a:rPr lang="en-US"/>
              <a:pPr>
                <a:defRPr/>
              </a:pPr>
              <a:t>‹#›</a:t>
            </a:fld>
            <a:endParaRPr lang="en-US"/>
          </a:p>
        </p:txBody>
      </p:sp>
    </p:spTree>
    <p:extLst>
      <p:ext uri="{BB962C8B-B14F-4D97-AF65-F5344CB8AC3E}">
        <p14:creationId xmlns:p14="http://schemas.microsoft.com/office/powerpoint/2010/main" val="10510063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13966" y="6463454"/>
            <a:ext cx="6606540" cy="199771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613966" y="4263180"/>
            <a:ext cx="6606540" cy="2200274"/>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48B7BD42-CB88-480C-A22F-CEF70266EDC4}" type="datetimeFigureOut">
              <a:rPr lang="en-US"/>
              <a:pPr>
                <a:defRPr/>
              </a:pPr>
              <a:t>5/29/2013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A4E430E-D3DB-4485-9C0A-175883EE0401}" type="slidenum">
              <a:rPr lang="en-US"/>
              <a:pPr>
                <a:defRPr/>
              </a:pPr>
              <a:t>‹#›</a:t>
            </a:fld>
            <a:endParaRPr lang="en-US"/>
          </a:p>
        </p:txBody>
      </p:sp>
    </p:spTree>
    <p:extLst>
      <p:ext uri="{BB962C8B-B14F-4D97-AF65-F5344CB8AC3E}">
        <p14:creationId xmlns:p14="http://schemas.microsoft.com/office/powerpoint/2010/main" val="14798250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8620" y="2346961"/>
            <a:ext cx="3432810" cy="663807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950970" y="2346961"/>
            <a:ext cx="3432810" cy="663807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3725998D-7C44-4AD8-806D-3F8388B952DE}" type="datetimeFigureOut">
              <a:rPr lang="en-US"/>
              <a:pPr>
                <a:defRPr/>
              </a:pPr>
              <a:t>5/29/2013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410A95D-721F-46E3-B020-65E15E13EC8E}" type="slidenum">
              <a:rPr lang="en-US"/>
              <a:pPr>
                <a:defRPr/>
              </a:pPr>
              <a:t>‹#›</a:t>
            </a:fld>
            <a:endParaRPr lang="en-US"/>
          </a:p>
        </p:txBody>
      </p:sp>
    </p:spTree>
    <p:extLst>
      <p:ext uri="{BB962C8B-B14F-4D97-AF65-F5344CB8AC3E}">
        <p14:creationId xmlns:p14="http://schemas.microsoft.com/office/powerpoint/2010/main" val="16759227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388620" y="2251499"/>
            <a:ext cx="3434160" cy="93831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8620" y="3189817"/>
            <a:ext cx="3434160" cy="579522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3948272" y="2251499"/>
            <a:ext cx="3435509" cy="93831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948272" y="3189817"/>
            <a:ext cx="3435509" cy="579522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1960DEB8-811D-4E20-9A23-E6B7F2DE7098}" type="datetimeFigureOut">
              <a:rPr lang="en-US"/>
              <a:pPr>
                <a:defRPr/>
              </a:pPr>
              <a:t>5/29/2013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87E4221C-9DCC-47A3-925B-22925B873B5C}" type="slidenum">
              <a:rPr lang="en-US"/>
              <a:pPr>
                <a:defRPr/>
              </a:pPr>
              <a:t>‹#›</a:t>
            </a:fld>
            <a:endParaRPr lang="en-US"/>
          </a:p>
        </p:txBody>
      </p:sp>
    </p:spTree>
    <p:extLst>
      <p:ext uri="{BB962C8B-B14F-4D97-AF65-F5344CB8AC3E}">
        <p14:creationId xmlns:p14="http://schemas.microsoft.com/office/powerpoint/2010/main" val="31119836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6196902-63E7-4794-A88C-37E2E602C241}" type="datetimeFigureOut">
              <a:rPr lang="en-US"/>
              <a:pPr>
                <a:defRPr/>
              </a:pPr>
              <a:t>5/29/2013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7485AA05-9169-4B63-9354-E5C60811ECE1}" type="slidenum">
              <a:rPr lang="en-US"/>
              <a:pPr>
                <a:defRPr/>
              </a:pPr>
              <a:t>‹#›</a:t>
            </a:fld>
            <a:endParaRPr lang="en-US"/>
          </a:p>
        </p:txBody>
      </p:sp>
    </p:spTree>
    <p:extLst>
      <p:ext uri="{BB962C8B-B14F-4D97-AF65-F5344CB8AC3E}">
        <p14:creationId xmlns:p14="http://schemas.microsoft.com/office/powerpoint/2010/main" val="3960385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9728E58-CC04-4148-977F-F88B73DCB3FE}" type="datetimeFigureOut">
              <a:rPr lang="en-US"/>
              <a:pPr>
                <a:defRPr/>
              </a:pPr>
              <a:t>5/29/2013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9AB9A2A-C2DE-4238-A1E1-6488333239E8}" type="slidenum">
              <a:rPr lang="en-US"/>
              <a:pPr>
                <a:defRPr/>
              </a:pPr>
              <a:t>‹#›</a:t>
            </a:fld>
            <a:endParaRPr lang="en-US"/>
          </a:p>
        </p:txBody>
      </p:sp>
    </p:spTree>
    <p:extLst>
      <p:ext uri="{BB962C8B-B14F-4D97-AF65-F5344CB8AC3E}">
        <p14:creationId xmlns:p14="http://schemas.microsoft.com/office/powerpoint/2010/main" val="35588990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88620" y="400473"/>
            <a:ext cx="2557066" cy="170434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038792" y="400474"/>
            <a:ext cx="4344988" cy="858456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388620" y="2104814"/>
            <a:ext cx="2557066" cy="688022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CEA861D5-D30C-4CE2-B72F-99F6D548A24B}" type="datetimeFigureOut">
              <a:rPr lang="en-US"/>
              <a:pPr>
                <a:defRPr/>
              </a:pPr>
              <a:t>5/29/2013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5A7F1F4-9E4D-43C2-A214-718E4F21FADD}" type="slidenum">
              <a:rPr lang="en-US"/>
              <a:pPr>
                <a:defRPr/>
              </a:pPr>
              <a:t>‹#›</a:t>
            </a:fld>
            <a:endParaRPr lang="en-US"/>
          </a:p>
        </p:txBody>
      </p:sp>
    </p:spTree>
    <p:extLst>
      <p:ext uri="{BB962C8B-B14F-4D97-AF65-F5344CB8AC3E}">
        <p14:creationId xmlns:p14="http://schemas.microsoft.com/office/powerpoint/2010/main" val="31103684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23445" y="7040880"/>
            <a:ext cx="4663440" cy="831216"/>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523445" y="898737"/>
            <a:ext cx="4663440" cy="603504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523445" y="7872096"/>
            <a:ext cx="4663440" cy="1180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B2A1C44-1B3D-4138-BB29-FE2501580894}" type="datetimeFigureOut">
              <a:rPr lang="en-US"/>
              <a:pPr>
                <a:defRPr/>
              </a:pPr>
              <a:t>5/29/2013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FB96962-C6C8-4BAA-98F4-24DF0453127D}" type="slidenum">
              <a:rPr lang="en-US"/>
              <a:pPr>
                <a:defRPr/>
              </a:pPr>
              <a:t>‹#›</a:t>
            </a:fld>
            <a:endParaRPr lang="en-US"/>
          </a:p>
        </p:txBody>
      </p:sp>
    </p:spTree>
    <p:extLst>
      <p:ext uri="{BB962C8B-B14F-4D97-AF65-F5344CB8AC3E}">
        <p14:creationId xmlns:p14="http://schemas.microsoft.com/office/powerpoint/2010/main" val="21966413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388620" y="298027"/>
            <a:ext cx="699516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388620" y="2346961"/>
            <a:ext cx="6995160" cy="6638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388620" y="9322647"/>
            <a:ext cx="1813560" cy="535517"/>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41608ED5-2C4F-4D18-87B5-DDFE4478BD93}" type="datetimeFigureOut">
              <a:rPr lang="en-US"/>
              <a:pPr>
                <a:defRPr/>
              </a:pPr>
              <a:t>5/29/2013</a:t>
            </a:fld>
            <a:endParaRPr lang="en-US"/>
          </a:p>
        </p:txBody>
      </p:sp>
      <p:sp>
        <p:nvSpPr>
          <p:cNvPr id="5" name="Footer Placeholder 4"/>
          <p:cNvSpPr>
            <a:spLocks noGrp="1"/>
          </p:cNvSpPr>
          <p:nvPr>
            <p:ph type="ftr" sz="quarter" idx="3"/>
          </p:nvPr>
        </p:nvSpPr>
        <p:spPr>
          <a:xfrm>
            <a:off x="2655570" y="9322647"/>
            <a:ext cx="2461260" cy="535517"/>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5570220" y="9322647"/>
            <a:ext cx="1813560" cy="535517"/>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E4469DAD-AC8A-4254-A7FD-D3802671D131}" type="slidenum">
              <a:rPr lang="en-US"/>
              <a:pPr>
                <a:defRPr/>
              </a:pPr>
              <a:t>‹#›</a:t>
            </a:fld>
            <a:endParaRPr lang="en-US"/>
          </a:p>
        </p:txBody>
      </p:sp>
      <p:sp>
        <p:nvSpPr>
          <p:cNvPr id="62" name="Rectangle 2"/>
          <p:cNvSpPr>
            <a:spLocks noChangeArrowheads="1"/>
          </p:cNvSpPr>
          <p:nvPr userDrawn="1"/>
        </p:nvSpPr>
        <p:spPr bwMode="auto">
          <a:xfrm>
            <a:off x="0" y="0"/>
            <a:ext cx="7772400" cy="10058400"/>
          </a:xfrm>
          <a:prstGeom prst="rect">
            <a:avLst/>
          </a:prstGeom>
          <a:solidFill>
            <a:srgbClr val="565656"/>
          </a:solidFill>
          <a:ln w="9525">
            <a:noFill/>
            <a:miter lim="800000"/>
            <a:headEnd/>
            <a:tailEnd/>
          </a:ln>
        </p:spPr>
        <p:txBody>
          <a:bodyPr wrap="none" anchor="ctr"/>
          <a:lstStyle/>
          <a:p>
            <a:pPr fontAlgn="auto">
              <a:spcBef>
                <a:spcPts val="0"/>
              </a:spcBef>
              <a:spcAft>
                <a:spcPts val="0"/>
              </a:spcAft>
              <a:defRPr/>
            </a:pPr>
            <a:endParaRPr lang="en-US">
              <a:latin typeface="+mn-lt"/>
              <a:cs typeface="+mn-cs"/>
            </a:endParaRPr>
          </a:p>
        </p:txBody>
      </p:sp>
      <p:sp>
        <p:nvSpPr>
          <p:cNvPr id="63" name="AutoShape 3"/>
          <p:cNvSpPr>
            <a:spLocks noChangeArrowheads="1"/>
          </p:cNvSpPr>
          <p:nvPr userDrawn="1"/>
        </p:nvSpPr>
        <p:spPr bwMode="auto">
          <a:xfrm>
            <a:off x="0" y="0"/>
            <a:ext cx="7696835" cy="9946640"/>
          </a:xfrm>
          <a:prstGeom prst="roundRect">
            <a:avLst>
              <a:gd name="adj" fmla="val 6111"/>
            </a:avLst>
          </a:prstGeom>
          <a:solidFill>
            <a:schemeClr val="bg1"/>
          </a:solidFill>
          <a:ln w="9525">
            <a:noFill/>
            <a:round/>
            <a:headEnd/>
            <a:tailEnd/>
          </a:ln>
        </p:spPr>
        <p:txBody>
          <a:bodyPr wrap="none" anchor="ctr"/>
          <a:lstStyle/>
          <a:p>
            <a:pPr fontAlgn="auto">
              <a:spcBef>
                <a:spcPts val="0"/>
              </a:spcBef>
              <a:spcAft>
                <a:spcPts val="0"/>
              </a:spcAft>
              <a:defRPr/>
            </a:pPr>
            <a:endParaRPr lang="en-US">
              <a:latin typeface="+mn-lt"/>
              <a:cs typeface="+mn-cs"/>
            </a:endParaRPr>
          </a:p>
        </p:txBody>
      </p:sp>
      <p:sp>
        <p:nvSpPr>
          <p:cNvPr id="64" name="Rectangle 4"/>
          <p:cNvSpPr>
            <a:spLocks noChangeArrowheads="1"/>
          </p:cNvSpPr>
          <p:nvPr userDrawn="1"/>
        </p:nvSpPr>
        <p:spPr bwMode="auto">
          <a:xfrm>
            <a:off x="0" y="1"/>
            <a:ext cx="7772400" cy="432097"/>
          </a:xfrm>
          <a:prstGeom prst="rect">
            <a:avLst/>
          </a:prstGeom>
          <a:solidFill>
            <a:schemeClr val="tx1"/>
          </a:solidFill>
          <a:ln w="9525">
            <a:noFill/>
            <a:miter lim="800000"/>
            <a:headEnd/>
            <a:tailEnd/>
          </a:ln>
        </p:spPr>
        <p:txBody>
          <a:bodyPr wrap="none" anchor="ctr"/>
          <a:lstStyle/>
          <a:p>
            <a:pPr fontAlgn="auto">
              <a:spcBef>
                <a:spcPts val="0"/>
              </a:spcBef>
              <a:spcAft>
                <a:spcPts val="0"/>
              </a:spcAft>
              <a:defRPr/>
            </a:pPr>
            <a:endParaRPr lang="en-US">
              <a:latin typeface="+mn-lt"/>
              <a:cs typeface="+mn-cs"/>
            </a:endParaRPr>
          </a:p>
        </p:txBody>
      </p:sp>
      <p:sp>
        <p:nvSpPr>
          <p:cNvPr id="65" name="Rectangle 5"/>
          <p:cNvSpPr>
            <a:spLocks noChangeArrowheads="1"/>
          </p:cNvSpPr>
          <p:nvPr userDrawn="1"/>
        </p:nvSpPr>
        <p:spPr bwMode="auto">
          <a:xfrm>
            <a:off x="0" y="276063"/>
            <a:ext cx="7772400" cy="285063"/>
          </a:xfrm>
          <a:prstGeom prst="rect">
            <a:avLst/>
          </a:prstGeom>
          <a:solidFill>
            <a:srgbClr val="203B8C"/>
          </a:solidFill>
          <a:ln w="38100">
            <a:noFill/>
            <a:miter lim="800000"/>
            <a:headEnd/>
            <a:tailEnd/>
          </a:ln>
        </p:spPr>
        <p:txBody>
          <a:bodyPr wrap="none" anchor="ctr"/>
          <a:lstStyle/>
          <a:p>
            <a:pPr fontAlgn="auto">
              <a:spcBef>
                <a:spcPts val="0"/>
              </a:spcBef>
              <a:spcAft>
                <a:spcPts val="0"/>
              </a:spcAft>
              <a:defRPr/>
            </a:pPr>
            <a:endParaRPr lang="en-US">
              <a:latin typeface="+mn-lt"/>
              <a:cs typeface="+mn-cs"/>
            </a:endParaRPr>
          </a:p>
        </p:txBody>
      </p:sp>
      <p:sp>
        <p:nvSpPr>
          <p:cNvPr id="66" name="Oval 8"/>
          <p:cNvSpPr>
            <a:spLocks noChangeArrowheads="1"/>
          </p:cNvSpPr>
          <p:nvPr userDrawn="1"/>
        </p:nvSpPr>
        <p:spPr bwMode="auto">
          <a:xfrm>
            <a:off x="86360" y="31509"/>
            <a:ext cx="816372" cy="907703"/>
          </a:xfrm>
          <a:prstGeom prst="ellipse">
            <a:avLst/>
          </a:prstGeom>
          <a:solidFill>
            <a:srgbClr val="CDBB33"/>
          </a:solidFill>
          <a:ln w="25400">
            <a:solidFill>
              <a:srgbClr val="CDBB33"/>
            </a:solidFill>
            <a:round/>
            <a:headEnd/>
            <a:tailEnd/>
          </a:ln>
        </p:spPr>
        <p:txBody>
          <a:bodyPr wrap="none" anchor="ctr"/>
          <a:lstStyle/>
          <a:p>
            <a:pPr algn="ctr" fontAlgn="auto">
              <a:spcBef>
                <a:spcPts val="0"/>
              </a:spcBef>
              <a:spcAft>
                <a:spcPts val="0"/>
              </a:spcAft>
              <a:defRPr/>
            </a:pPr>
            <a:endParaRPr lang="en-US">
              <a:solidFill>
                <a:srgbClr val="CDBB33"/>
              </a:solidFill>
              <a:latin typeface="+mn-lt"/>
              <a:cs typeface="+mn-cs"/>
            </a:endParaRPr>
          </a:p>
        </p:txBody>
      </p:sp>
      <p:sp>
        <p:nvSpPr>
          <p:cNvPr id="67" name="AutoShape 6"/>
          <p:cNvSpPr>
            <a:spLocks noChangeArrowheads="1"/>
          </p:cNvSpPr>
          <p:nvPr userDrawn="1"/>
        </p:nvSpPr>
        <p:spPr bwMode="auto">
          <a:xfrm>
            <a:off x="0" y="4503"/>
            <a:ext cx="7772400" cy="562625"/>
          </a:xfrm>
          <a:prstGeom prst="roundRect">
            <a:avLst>
              <a:gd name="adj" fmla="val 50000"/>
            </a:avLst>
          </a:prstGeom>
          <a:solidFill>
            <a:srgbClr val="203B8C"/>
          </a:solidFill>
          <a:ln w="9525">
            <a:noFill/>
            <a:round/>
            <a:headEnd/>
            <a:tailEnd/>
          </a:ln>
        </p:spPr>
        <p:txBody>
          <a:bodyPr wrap="none" anchor="ctr"/>
          <a:lstStyle/>
          <a:p>
            <a:pPr algn="ctr" fontAlgn="auto">
              <a:spcBef>
                <a:spcPts val="0"/>
              </a:spcBef>
              <a:spcAft>
                <a:spcPts val="0"/>
              </a:spcAft>
              <a:defRPr/>
            </a:pPr>
            <a:endParaRPr lang="en-US">
              <a:latin typeface="+mn-lt"/>
              <a:cs typeface="+mn-cs"/>
            </a:endParaRPr>
          </a:p>
        </p:txBody>
      </p:sp>
      <p:sp>
        <p:nvSpPr>
          <p:cNvPr id="68" name="Text Box 7"/>
          <p:cNvSpPr txBox="1">
            <a:spLocks noChangeArrowheads="1"/>
          </p:cNvSpPr>
          <p:nvPr userDrawn="1"/>
        </p:nvSpPr>
        <p:spPr bwMode="auto">
          <a:xfrm>
            <a:off x="920274" y="142534"/>
            <a:ext cx="2202180" cy="338554"/>
          </a:xfrm>
          <a:prstGeom prst="rect">
            <a:avLst/>
          </a:prstGeom>
          <a:noFill/>
          <a:ln w="9525">
            <a:noFill/>
            <a:miter lim="800000"/>
            <a:headEnd/>
            <a:tailEnd/>
          </a:ln>
        </p:spPr>
        <p:txBody>
          <a:bodyPr>
            <a:spAutoFit/>
          </a:bodyPr>
          <a:lstStyle/>
          <a:p>
            <a:pPr fontAlgn="auto">
              <a:spcBef>
                <a:spcPct val="50000"/>
              </a:spcBef>
              <a:spcAft>
                <a:spcPts val="0"/>
              </a:spcAft>
              <a:defRPr/>
            </a:pPr>
            <a:r>
              <a:rPr lang="en-US" sz="1600" dirty="0" smtClean="0">
                <a:solidFill>
                  <a:srgbClr val="CDBB33"/>
                </a:solidFill>
                <a:latin typeface="YaleDesign-WebSmallCap" pitchFamily="2" charset="0"/>
                <a:cs typeface="+mn-cs"/>
              </a:rPr>
              <a:t>Model T (Version</a:t>
            </a:r>
            <a:r>
              <a:rPr lang="en-US" sz="1600" baseline="0" dirty="0" smtClean="0">
                <a:solidFill>
                  <a:srgbClr val="CDBB33"/>
                </a:solidFill>
                <a:latin typeface="YaleDesign-WebSmallCap" pitchFamily="2" charset="0"/>
                <a:cs typeface="+mn-cs"/>
              </a:rPr>
              <a:t> 0.5)</a:t>
            </a:r>
            <a:endParaRPr lang="en-US" sz="1600" dirty="0">
              <a:solidFill>
                <a:srgbClr val="CDBB33"/>
              </a:solidFill>
              <a:latin typeface="YaleDesign-WebSmallCap" pitchFamily="2" charset="0"/>
              <a:cs typeface="+mn-cs"/>
            </a:endParaRPr>
          </a:p>
        </p:txBody>
      </p:sp>
      <p:sp>
        <p:nvSpPr>
          <p:cNvPr id="71" name="Text Box 12"/>
          <p:cNvSpPr txBox="1">
            <a:spLocks noChangeArrowheads="1"/>
          </p:cNvSpPr>
          <p:nvPr userDrawn="1"/>
        </p:nvSpPr>
        <p:spPr bwMode="auto">
          <a:xfrm>
            <a:off x="5755918" y="36009"/>
            <a:ext cx="1784898" cy="307777"/>
          </a:xfrm>
          <a:prstGeom prst="rect">
            <a:avLst/>
          </a:prstGeom>
          <a:noFill/>
          <a:ln w="9525">
            <a:noFill/>
            <a:miter lim="800000"/>
            <a:headEnd/>
            <a:tailEnd/>
          </a:ln>
        </p:spPr>
        <p:txBody>
          <a:bodyPr wrap="square">
            <a:spAutoFit/>
          </a:bodyPr>
          <a:lstStyle/>
          <a:p>
            <a:pPr fontAlgn="auto">
              <a:spcBef>
                <a:spcPct val="50000"/>
              </a:spcBef>
              <a:spcAft>
                <a:spcPts val="0"/>
              </a:spcAft>
              <a:defRPr/>
            </a:pPr>
            <a:r>
              <a:rPr lang="en-US" sz="1400" dirty="0">
                <a:solidFill>
                  <a:schemeClr val="bg1"/>
                </a:solidFill>
                <a:latin typeface="YaleAdmin-WebSmallCap" pitchFamily="2" charset="0"/>
                <a:cs typeface="+mn-cs"/>
              </a:rPr>
              <a:t>Yale University</a:t>
            </a:r>
          </a:p>
        </p:txBody>
      </p:sp>
      <p:pic>
        <p:nvPicPr>
          <p:cNvPr id="1039" name="Picture 15" descr="yale crest"/>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7217807" y="55515"/>
            <a:ext cx="356235" cy="465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40" name="Straight Connector 16"/>
          <p:cNvCxnSpPr>
            <a:cxnSpLocks noChangeShapeType="1"/>
          </p:cNvCxnSpPr>
          <p:nvPr userDrawn="1"/>
        </p:nvCxnSpPr>
        <p:spPr bwMode="auto">
          <a:xfrm rot="10800000">
            <a:off x="855504" y="567128"/>
            <a:ext cx="6916896" cy="0"/>
          </a:xfrm>
          <a:prstGeom prst="line">
            <a:avLst/>
          </a:prstGeom>
          <a:noFill/>
          <a:ln w="25400" algn="ctr">
            <a:solidFill>
              <a:srgbClr val="CDBB33"/>
            </a:solidFill>
            <a:round/>
            <a:headEnd/>
            <a:tailEnd/>
          </a:ln>
          <a:extLst>
            <a:ext uri="{909E8E84-426E-40DD-AFC4-6F175D3DCCD1}">
              <a14:hiddenFill xmlns:a14="http://schemas.microsoft.com/office/drawing/2010/main">
                <a:noFill/>
              </a14:hiddenFill>
            </a:ext>
          </a:extLst>
        </p:spPr>
      </p:cxnSp>
      <p:sp>
        <p:nvSpPr>
          <p:cNvPr id="76" name="Text Box 12"/>
          <p:cNvSpPr txBox="1">
            <a:spLocks noChangeArrowheads="1"/>
          </p:cNvSpPr>
          <p:nvPr userDrawn="1"/>
        </p:nvSpPr>
        <p:spPr bwMode="auto">
          <a:xfrm>
            <a:off x="5308243" y="255709"/>
            <a:ext cx="2051050" cy="276999"/>
          </a:xfrm>
          <a:prstGeom prst="rect">
            <a:avLst/>
          </a:prstGeom>
          <a:noFill/>
          <a:ln w="9525">
            <a:noFill/>
            <a:miter lim="800000"/>
            <a:headEnd/>
            <a:tailEnd/>
          </a:ln>
        </p:spPr>
        <p:txBody>
          <a:bodyPr>
            <a:spAutoFit/>
          </a:bodyPr>
          <a:lstStyle/>
          <a:p>
            <a:pPr fontAlgn="auto">
              <a:spcBef>
                <a:spcPct val="50000"/>
              </a:spcBef>
              <a:spcAft>
                <a:spcPts val="0"/>
              </a:spcAft>
              <a:defRPr/>
            </a:pPr>
            <a:r>
              <a:rPr lang="en-US" sz="1200" dirty="0">
                <a:solidFill>
                  <a:srgbClr val="577CA9"/>
                </a:solidFill>
                <a:latin typeface="YaleAdmin-WebSmallCap" pitchFamily="2" charset="0"/>
                <a:cs typeface="+mn-cs"/>
              </a:rPr>
              <a:t>Mechanical Engineering</a:t>
            </a:r>
          </a:p>
        </p:txBody>
      </p:sp>
      <p:sp>
        <p:nvSpPr>
          <p:cNvPr id="77" name="Oval 8"/>
          <p:cNvSpPr>
            <a:spLocks noChangeArrowheads="1"/>
          </p:cNvSpPr>
          <p:nvPr userDrawn="1"/>
        </p:nvSpPr>
        <p:spPr bwMode="auto">
          <a:xfrm>
            <a:off x="129540" y="76518"/>
            <a:ext cx="738109" cy="820684"/>
          </a:xfrm>
          <a:prstGeom prst="ellipse">
            <a:avLst/>
          </a:prstGeom>
          <a:solidFill>
            <a:schemeClr val="bg1"/>
          </a:solidFill>
          <a:ln w="57150">
            <a:solidFill>
              <a:srgbClr val="203B8C"/>
            </a:solidFill>
            <a:round/>
            <a:headEnd/>
            <a:tailEnd/>
          </a:ln>
        </p:spPr>
        <p:txBody>
          <a:bodyPr wrap="none" anchor="ctr"/>
          <a:lstStyle/>
          <a:p>
            <a:pPr algn="ctr" fontAlgn="auto">
              <a:spcBef>
                <a:spcPts val="0"/>
              </a:spcBef>
              <a:spcAft>
                <a:spcPts val="0"/>
              </a:spcAft>
              <a:defRPr/>
            </a:pPr>
            <a:endParaRPr lang="en-US">
              <a:latin typeface="+mn-lt"/>
              <a:cs typeface="+mn-cs"/>
            </a:endParaRPr>
          </a:p>
        </p:txBody>
      </p:sp>
      <p:pic>
        <p:nvPicPr>
          <p:cNvPr id="1043" name="Picture 9" descr="medium_screen"/>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244238" y="213049"/>
            <a:ext cx="530304" cy="630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44" name="Straight Connector 21"/>
          <p:cNvCxnSpPr>
            <a:cxnSpLocks noChangeShapeType="1"/>
          </p:cNvCxnSpPr>
          <p:nvPr userDrawn="1"/>
        </p:nvCxnSpPr>
        <p:spPr bwMode="auto">
          <a:xfrm rot="10800000">
            <a:off x="1350" y="562628"/>
            <a:ext cx="107950" cy="0"/>
          </a:xfrm>
          <a:prstGeom prst="line">
            <a:avLst/>
          </a:prstGeom>
          <a:noFill/>
          <a:ln w="25400" algn="ctr">
            <a:solidFill>
              <a:srgbClr val="CDBB33"/>
            </a:solidFill>
            <a:round/>
            <a:headEnd/>
            <a:tailEnd/>
          </a:ln>
          <a:extLst>
            <a:ext uri="{909E8E84-426E-40DD-AFC4-6F175D3DCCD1}">
              <a14:hiddenFill xmlns:a14="http://schemas.microsoft.com/office/drawing/2010/main">
                <a:noFill/>
              </a14:hiddenFill>
            </a:ext>
          </a:extLst>
        </p:spPr>
      </p:cxnSp>
      <p:sp>
        <p:nvSpPr>
          <p:cNvPr id="80" name="Rectangle 5"/>
          <p:cNvSpPr>
            <a:spLocks noChangeArrowheads="1"/>
          </p:cNvSpPr>
          <p:nvPr userDrawn="1"/>
        </p:nvSpPr>
        <p:spPr bwMode="auto">
          <a:xfrm>
            <a:off x="47229" y="462105"/>
            <a:ext cx="76914" cy="90020"/>
          </a:xfrm>
          <a:prstGeom prst="rect">
            <a:avLst/>
          </a:prstGeom>
          <a:solidFill>
            <a:srgbClr val="203B8C"/>
          </a:solidFill>
          <a:ln w="38100">
            <a:noFill/>
            <a:miter lim="800000"/>
            <a:headEnd/>
            <a:tailEnd/>
          </a:ln>
        </p:spPr>
        <p:txBody>
          <a:bodyPr wrap="none" anchor="ctr"/>
          <a:lstStyle/>
          <a:p>
            <a:pPr fontAlgn="auto">
              <a:spcBef>
                <a:spcPts val="0"/>
              </a:spcBef>
              <a:spcAft>
                <a:spcPts val="0"/>
              </a:spcAft>
              <a:defRPr/>
            </a:pPr>
            <a:endParaRPr lang="en-US">
              <a:latin typeface="+mn-lt"/>
              <a:cs typeface="+mn-cs"/>
            </a:endParaRPr>
          </a:p>
        </p:txBody>
      </p:sp>
      <p:sp>
        <p:nvSpPr>
          <p:cNvPr id="29" name="Block Arc 28"/>
          <p:cNvSpPr/>
          <p:nvPr userDrawn="1"/>
        </p:nvSpPr>
        <p:spPr>
          <a:xfrm>
            <a:off x="6061393" y="9173634"/>
            <a:ext cx="1111885" cy="1769533"/>
          </a:xfrm>
          <a:prstGeom prst="blockArc">
            <a:avLst>
              <a:gd name="adj1" fmla="val 10800000"/>
              <a:gd name="adj2" fmla="val 21599999"/>
              <a:gd name="adj3"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28" name="Block Arc 27"/>
          <p:cNvSpPr/>
          <p:nvPr userDrawn="1"/>
        </p:nvSpPr>
        <p:spPr>
          <a:xfrm>
            <a:off x="6060284" y="9285851"/>
            <a:ext cx="1114343" cy="1530138"/>
          </a:xfrm>
          <a:prstGeom prst="blockArc">
            <a:avLst>
              <a:gd name="adj1" fmla="val 10746537"/>
              <a:gd name="adj2" fmla="val 35286"/>
              <a:gd name="adj3" fmla="val 6873"/>
            </a:avLst>
          </a:prstGeom>
          <a:solidFill>
            <a:srgbClr val="5656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grpSp>
        <p:nvGrpSpPr>
          <p:cNvPr id="10" name="Group 9"/>
          <p:cNvGrpSpPr/>
          <p:nvPr userDrawn="1"/>
        </p:nvGrpSpPr>
        <p:grpSpPr>
          <a:xfrm>
            <a:off x="6000671" y="9524999"/>
            <a:ext cx="1236028" cy="511858"/>
            <a:chOff x="6000671" y="9378527"/>
            <a:chExt cx="1236028" cy="698221"/>
          </a:xfrm>
        </p:grpSpPr>
        <p:pic>
          <p:nvPicPr>
            <p:cNvPr id="1047" name="Picture 11" descr="grablab_logo_black"/>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6200378" y="9378527"/>
              <a:ext cx="835263" cy="672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Rectangle 29"/>
            <p:cNvSpPr/>
            <p:nvPr userDrawn="1"/>
          </p:nvSpPr>
          <p:spPr>
            <a:xfrm>
              <a:off x="6000671" y="9956698"/>
              <a:ext cx="124143" cy="118746"/>
            </a:xfrm>
            <a:prstGeom prst="rect">
              <a:avLst/>
            </a:prstGeom>
            <a:solidFill>
              <a:srgbClr val="5656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1" name="Rectangle 30"/>
            <p:cNvSpPr/>
            <p:nvPr userDrawn="1"/>
          </p:nvSpPr>
          <p:spPr>
            <a:xfrm>
              <a:off x="7112556" y="9955675"/>
              <a:ext cx="124143" cy="121073"/>
            </a:xfrm>
            <a:prstGeom prst="rect">
              <a:avLst/>
            </a:prstGeom>
            <a:solidFill>
              <a:srgbClr val="5656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1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1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5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2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2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2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xml"/><Relationship Id="rId5" Type="http://schemas.openxmlformats.org/officeDocument/2006/relationships/image" Target="../media/image72.png"/><Relationship Id="rId4" Type="http://schemas.openxmlformats.org/officeDocument/2006/relationships/image" Target="../media/image71.png"/></Relationships>
</file>

<file path=ppt/slides/_rels/slide2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2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2.xml"/><Relationship Id="rId5" Type="http://schemas.openxmlformats.org/officeDocument/2006/relationships/image" Target="../media/image79.png"/><Relationship Id="rId4" Type="http://schemas.openxmlformats.org/officeDocument/2006/relationships/image" Target="../media/image78.png"/></Relationships>
</file>

<file path=ppt/slides/_rels/slide2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80.png"/><Relationship Id="rId1" Type="http://schemas.openxmlformats.org/officeDocument/2006/relationships/slideLayout" Target="../slideLayouts/slideLayout2.xml"/><Relationship Id="rId4" Type="http://schemas.openxmlformats.org/officeDocument/2006/relationships/image" Target="../media/image81.png"/></Relationships>
</file>

<file path=ppt/slides/_rels/slide29.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hyperlink" Target="http://www.mcmaster.com/#91292A003" TargetMode="External"/><Relationship Id="rId13" Type="http://schemas.openxmlformats.org/officeDocument/2006/relationships/hyperlink" Target="http://www.amazon.com/dp/B004TLYJZ8/ref=pe_175190_21431760_M3T1_SC_3p_dp_1" TargetMode="External"/><Relationship Id="rId3" Type="http://schemas.openxmlformats.org/officeDocument/2006/relationships/hyperlink" Target="http://www.mcmaster.com/#98381A470" TargetMode="External"/><Relationship Id="rId7" Type="http://schemas.openxmlformats.org/officeDocument/2006/relationships/hyperlink" Target="http://www.mcmaster.com/#91253A197" TargetMode="External"/><Relationship Id="rId12" Type="http://schemas.openxmlformats.org/officeDocument/2006/relationships/hyperlink" Target="http://www.digikey.com/product-search/en?x=18&amp;y=14&amp;lang=en&amp;site=us&amp;KeyWords=259-1570-ND" TargetMode="External"/><Relationship Id="rId2" Type="http://schemas.openxmlformats.org/officeDocument/2006/relationships/hyperlink" Target="http://support.robotis.com/en/product/dynamixel/mx_series/mx-64.htm" TargetMode="External"/><Relationship Id="rId1" Type="http://schemas.openxmlformats.org/officeDocument/2006/relationships/slideLayout" Target="../slideLayouts/slideLayout2.xml"/><Relationship Id="rId6" Type="http://schemas.openxmlformats.org/officeDocument/2006/relationships/hyperlink" Target="http://www.mcmaster.com/nav/enter.asp?partnum=92474A029" TargetMode="External"/><Relationship Id="rId11" Type="http://schemas.openxmlformats.org/officeDocument/2006/relationships/hyperlink" Target="http://www.smooth-on.com/index.php?cPath=1142" TargetMode="External"/><Relationship Id="rId5" Type="http://schemas.openxmlformats.org/officeDocument/2006/relationships/hyperlink" Target="http://www.mcmaster.com/#3434T31" TargetMode="External"/><Relationship Id="rId10" Type="http://schemas.openxmlformats.org/officeDocument/2006/relationships/hyperlink" Target="http://www.smooth-on.com/index.php?cPath=1148" TargetMode="External"/><Relationship Id="rId4" Type="http://schemas.openxmlformats.org/officeDocument/2006/relationships/hyperlink" Target="http://www.mcmaster.com/#98381A472" TargetMode="External"/><Relationship Id="rId9" Type="http://schemas.openxmlformats.org/officeDocument/2006/relationships/hyperlink" Target="http://www.mcmaster.com/#92196A084"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2.xml"/><Relationship Id="rId5" Type="http://schemas.openxmlformats.org/officeDocument/2006/relationships/image" Target="../media/image87.png"/><Relationship Id="rId4" Type="http://schemas.openxmlformats.org/officeDocument/2006/relationships/image" Target="../media/image86.png"/></Relationships>
</file>

<file path=ppt/slides/_rels/slide31.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hyperlink" Target="http://www.mcmaster.com/#91253A197" TargetMode="External"/><Relationship Id="rId13" Type="http://schemas.openxmlformats.org/officeDocument/2006/relationships/hyperlink" Target="http://www.smooth-on.com/index.php?cPath=1142" TargetMode="External"/><Relationship Id="rId3" Type="http://schemas.openxmlformats.org/officeDocument/2006/relationships/hyperlink" Target="http://www.mcmaster.com/#98381A470" TargetMode="External"/><Relationship Id="rId7" Type="http://schemas.openxmlformats.org/officeDocument/2006/relationships/hyperlink" Target="http://www.mcmaster.com/nav/enter.asp?partnum=92474A029" TargetMode="External"/><Relationship Id="rId12" Type="http://schemas.openxmlformats.org/officeDocument/2006/relationships/hyperlink" Target="http://www.smooth-on.com/index.php?cPath=1148" TargetMode="External"/><Relationship Id="rId2" Type="http://schemas.openxmlformats.org/officeDocument/2006/relationships/hyperlink" Target="http://support.robotis.com/en/product/dynamixel/mx_series/mx-64.htm" TargetMode="External"/><Relationship Id="rId1" Type="http://schemas.openxmlformats.org/officeDocument/2006/relationships/slideLayout" Target="../slideLayouts/slideLayout2.xml"/><Relationship Id="rId6" Type="http://schemas.openxmlformats.org/officeDocument/2006/relationships/hyperlink" Target="http://www.mcmaster.com/#3434T31" TargetMode="External"/><Relationship Id="rId11" Type="http://schemas.openxmlformats.org/officeDocument/2006/relationships/hyperlink" Target="http://www.mcmaster.com/nav/enter.asp?partnum=9271K605" TargetMode="External"/><Relationship Id="rId5" Type="http://schemas.openxmlformats.org/officeDocument/2006/relationships/hyperlink" Target="http://www.mcmaster.com/nav/enter.asp?partnum=98381A542" TargetMode="External"/><Relationship Id="rId15" Type="http://schemas.openxmlformats.org/officeDocument/2006/relationships/hyperlink" Target="http://www.amazon.com/dp/B004TLYJZ8/ref=pe_175190_21431760_M3T1_SC_3p_dp_1" TargetMode="External"/><Relationship Id="rId10" Type="http://schemas.openxmlformats.org/officeDocument/2006/relationships/hyperlink" Target="http://www.mcmaster.com/#92196A084" TargetMode="External"/><Relationship Id="rId4" Type="http://schemas.openxmlformats.org/officeDocument/2006/relationships/hyperlink" Target="http://www.mcmaster.com/#98381A472" TargetMode="External"/><Relationship Id="rId9" Type="http://schemas.openxmlformats.org/officeDocument/2006/relationships/hyperlink" Target="http://www.mcmaster.com/#91292A003" TargetMode="External"/><Relationship Id="rId14" Type="http://schemas.openxmlformats.org/officeDocument/2006/relationships/hyperlink" Target="http://www.digikey.com/product-search/en?x=18&amp;y=14&amp;lang=en&amp;site=us&amp;KeyWords=259-1570-ND"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 Id="rId9"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4883" y="1194541"/>
            <a:ext cx="7514493" cy="4891934"/>
          </a:xfrm>
          <a:prstGeom prst="rect">
            <a:avLst/>
          </a:prstGeom>
        </p:spPr>
      </p:pic>
      <p:pic>
        <p:nvPicPr>
          <p:cNvPr id="1536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24478" y="6205388"/>
            <a:ext cx="2033097" cy="1918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4"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97569" y="6353337"/>
            <a:ext cx="2603256" cy="1781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5591175" y="1261216"/>
            <a:ext cx="1638300" cy="369332"/>
          </a:xfrm>
          <a:prstGeom prst="rect">
            <a:avLst/>
          </a:prstGeom>
          <a:noFill/>
        </p:spPr>
        <p:txBody>
          <a:bodyPr wrap="square" rtlCol="0">
            <a:spAutoFit/>
          </a:bodyPr>
          <a:lstStyle/>
          <a:p>
            <a:pPr algn="r"/>
            <a:r>
              <a:rPr lang="en-US" dirty="0" err="1" smtClean="0">
                <a:latin typeface="YaleDesign-SmallCap" pitchFamily="2" charset="0"/>
              </a:rPr>
              <a:t>OpenHand</a:t>
            </a:r>
            <a:endParaRPr lang="en-US" dirty="0" smtClean="0">
              <a:latin typeface="YaleDesign-SmallCap" pitchFamily="2" charset="0"/>
            </a:endParaRPr>
          </a:p>
        </p:txBody>
      </p:sp>
      <p:sp>
        <p:nvSpPr>
          <p:cNvPr id="7" name="TextBox 6"/>
          <p:cNvSpPr txBox="1"/>
          <p:nvPr/>
        </p:nvSpPr>
        <p:spPr>
          <a:xfrm>
            <a:off x="4599005" y="1445882"/>
            <a:ext cx="2665986" cy="830997"/>
          </a:xfrm>
          <a:prstGeom prst="rect">
            <a:avLst/>
          </a:prstGeom>
          <a:noFill/>
        </p:spPr>
        <p:txBody>
          <a:bodyPr wrap="none" rtlCol="0">
            <a:spAutoFit/>
          </a:bodyPr>
          <a:lstStyle/>
          <a:p>
            <a:r>
              <a:rPr lang="en-US" sz="4800" dirty="0" smtClean="0">
                <a:latin typeface="YaleDesign-SmallCap" pitchFamily="2" charset="0"/>
              </a:rPr>
              <a:t>Model T</a:t>
            </a:r>
            <a:endParaRPr lang="en-US" sz="4800" dirty="0">
              <a:latin typeface="YaleDesign-SmallCap" pitchFamily="2" charset="0"/>
            </a:endParaRPr>
          </a:p>
        </p:txBody>
      </p:sp>
      <p:sp>
        <p:nvSpPr>
          <p:cNvPr id="11" name="TextBox 10"/>
          <p:cNvSpPr txBox="1"/>
          <p:nvPr/>
        </p:nvSpPr>
        <p:spPr>
          <a:xfrm>
            <a:off x="5591175" y="2152696"/>
            <a:ext cx="1638300" cy="369332"/>
          </a:xfrm>
          <a:prstGeom prst="rect">
            <a:avLst/>
          </a:prstGeom>
          <a:noFill/>
        </p:spPr>
        <p:txBody>
          <a:bodyPr wrap="square" rtlCol="0">
            <a:spAutoFit/>
          </a:bodyPr>
          <a:lstStyle/>
          <a:p>
            <a:pPr algn="r"/>
            <a:r>
              <a:rPr lang="en-US" dirty="0" smtClean="0">
                <a:latin typeface="YaleDesign-SmallCap" pitchFamily="2" charset="0"/>
              </a:rPr>
              <a:t>Version 0.5</a:t>
            </a:r>
          </a:p>
        </p:txBody>
      </p:sp>
      <p:sp>
        <p:nvSpPr>
          <p:cNvPr id="12" name="TextBox 11"/>
          <p:cNvSpPr txBox="1"/>
          <p:nvPr/>
        </p:nvSpPr>
        <p:spPr>
          <a:xfrm>
            <a:off x="420488" y="8445174"/>
            <a:ext cx="6923114" cy="830997"/>
          </a:xfrm>
          <a:prstGeom prst="rect">
            <a:avLst/>
          </a:prstGeom>
          <a:noFill/>
        </p:spPr>
        <p:txBody>
          <a:bodyPr wrap="none" rtlCol="0">
            <a:spAutoFit/>
          </a:bodyPr>
          <a:lstStyle/>
          <a:p>
            <a:pPr algn="ctr"/>
            <a:r>
              <a:rPr lang="en-US" sz="4800" dirty="0" smtClean="0">
                <a:latin typeface="YaleDesign-SmallCap" pitchFamily="2" charset="0"/>
              </a:rPr>
              <a:t>Assembly Instructions</a:t>
            </a:r>
            <a:endParaRPr lang="en-US" sz="4800" dirty="0">
              <a:latin typeface="YaleDesign-SmallCap" pitchFamily="2" charset="0"/>
            </a:endParaRPr>
          </a:p>
        </p:txBody>
      </p:sp>
      <p:sp>
        <p:nvSpPr>
          <p:cNvPr id="13" name="TextBox 12"/>
          <p:cNvSpPr txBox="1"/>
          <p:nvPr/>
        </p:nvSpPr>
        <p:spPr>
          <a:xfrm>
            <a:off x="2394067" y="9201196"/>
            <a:ext cx="2975955" cy="369332"/>
          </a:xfrm>
          <a:prstGeom prst="rect">
            <a:avLst/>
          </a:prstGeom>
          <a:noFill/>
        </p:spPr>
        <p:txBody>
          <a:bodyPr wrap="square" rtlCol="0">
            <a:spAutoFit/>
          </a:bodyPr>
          <a:lstStyle/>
          <a:p>
            <a:pPr algn="ctr"/>
            <a:r>
              <a:rPr lang="en-US" dirty="0" smtClean="0">
                <a:latin typeface="YaleDesign-SmallCap" pitchFamily="2" charset="0"/>
              </a:rPr>
              <a:t>Last updated: May 23, 2013</a:t>
            </a:r>
          </a:p>
        </p:txBody>
      </p:sp>
      <p:sp>
        <p:nvSpPr>
          <p:cNvPr id="8" name="Rectangle 7"/>
          <p:cNvSpPr/>
          <p:nvPr/>
        </p:nvSpPr>
        <p:spPr>
          <a:xfrm>
            <a:off x="6677025" y="5200650"/>
            <a:ext cx="914400"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290578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 Preparation</a:t>
            </a:r>
            <a:endParaRPr lang="en-US" dirty="0"/>
          </a:p>
        </p:txBody>
      </p:sp>
      <p:sp>
        <p:nvSpPr>
          <p:cNvPr id="4" name="TextBox 3"/>
          <p:cNvSpPr txBox="1"/>
          <p:nvPr/>
        </p:nvSpPr>
        <p:spPr>
          <a:xfrm>
            <a:off x="2409245" y="1181100"/>
            <a:ext cx="2544223" cy="369332"/>
          </a:xfrm>
          <a:prstGeom prst="rect">
            <a:avLst/>
          </a:prstGeom>
          <a:noFill/>
        </p:spPr>
        <p:txBody>
          <a:bodyPr wrap="none" rtlCol="0">
            <a:spAutoFit/>
          </a:bodyPr>
          <a:lstStyle/>
          <a:p>
            <a:r>
              <a:rPr lang="en-US" dirty="0" smtClean="0">
                <a:latin typeface="YaleAdmin-WebSmallCap" pitchFamily="2" charset="0"/>
              </a:rPr>
              <a:t>Reaming (Pivot Bases)</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409152" y="9324975"/>
            <a:ext cx="404278" cy="769441"/>
          </a:xfrm>
          <a:prstGeom prst="rect">
            <a:avLst/>
          </a:prstGeom>
          <a:noFill/>
        </p:spPr>
        <p:txBody>
          <a:bodyPr wrap="none" rtlCol="0">
            <a:spAutoFit/>
          </a:bodyPr>
          <a:lstStyle/>
          <a:p>
            <a:r>
              <a:rPr lang="en-US" sz="4400" dirty="0" smtClean="0">
                <a:latin typeface="YaleDesign-WebSmallCap" pitchFamily="2" charset="0"/>
              </a:rPr>
              <a:t>5</a:t>
            </a:r>
            <a:endParaRPr lang="en-US" sz="4400" dirty="0">
              <a:latin typeface="YaleDesign-WebSmallCap" pitchFamily="2" charset="0"/>
            </a:endParaRPr>
          </a:p>
        </p:txBody>
      </p:sp>
      <p:sp>
        <p:nvSpPr>
          <p:cNvPr id="15" name="TextBox 14"/>
          <p:cNvSpPr txBox="1"/>
          <p:nvPr/>
        </p:nvSpPr>
        <p:spPr>
          <a:xfrm>
            <a:off x="255281" y="8670641"/>
            <a:ext cx="5840719" cy="1200329"/>
          </a:xfrm>
          <a:prstGeom prst="rect">
            <a:avLst/>
          </a:prstGeom>
          <a:noFill/>
        </p:spPr>
        <p:txBody>
          <a:bodyPr wrap="square" rtlCol="0">
            <a:spAutoFit/>
          </a:bodyPr>
          <a:lstStyle/>
          <a:p>
            <a:pPr algn="just"/>
            <a:r>
              <a:rPr lang="en-US" dirty="0" smtClean="0"/>
              <a:t>Use </a:t>
            </a:r>
            <a:r>
              <a:rPr lang="en-US" dirty="0" smtClean="0">
                <a:solidFill>
                  <a:schemeClr val="dk1"/>
                </a:solidFill>
              </a:rPr>
              <a:t>Ø0.2490” reamer to prepare pin holes on pivot bases </a:t>
            </a:r>
            <a:r>
              <a:rPr lang="en-US" i="1" dirty="0" smtClean="0">
                <a:solidFill>
                  <a:schemeClr val="dk1"/>
                </a:solidFill>
              </a:rPr>
              <a:t>c1.stl</a:t>
            </a:r>
            <a:r>
              <a:rPr lang="en-US" dirty="0" smtClean="0">
                <a:solidFill>
                  <a:schemeClr val="dk1"/>
                </a:solidFill>
              </a:rPr>
              <a:t>, and Ø0.2510” reamer to prepare pin holes on the corresponding fingers </a:t>
            </a:r>
            <a:r>
              <a:rPr lang="en-US" i="1" dirty="0" err="1" smtClean="0">
                <a:solidFill>
                  <a:schemeClr val="dk1"/>
                </a:solidFill>
              </a:rPr>
              <a:t>finger_pivot.stl</a:t>
            </a:r>
            <a:r>
              <a:rPr lang="en-US" i="1" dirty="0" smtClean="0">
                <a:solidFill>
                  <a:schemeClr val="dk1"/>
                </a:solidFill>
              </a:rPr>
              <a:t>.</a:t>
            </a:r>
            <a:r>
              <a:rPr lang="en-US" dirty="0" smtClean="0">
                <a:solidFill>
                  <a:schemeClr val="dk1"/>
                </a:solidFill>
              </a:rPr>
              <a:t> Finger should spin freely and loosely on a Ø0.25” steel pin</a:t>
            </a:r>
            <a:endParaRPr lang="en-US" dirty="0"/>
          </a:p>
        </p:txBody>
      </p:sp>
      <p:pic>
        <p:nvPicPr>
          <p:cNvPr id="32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7214" y="5467350"/>
            <a:ext cx="2190175" cy="2298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27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610" y="1722436"/>
            <a:ext cx="4009489" cy="32178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5" name="TextBox 24"/>
          <p:cNvSpPr txBox="1"/>
          <p:nvPr/>
        </p:nvSpPr>
        <p:spPr>
          <a:xfrm>
            <a:off x="3068345" y="4302585"/>
            <a:ext cx="914033" cy="276999"/>
          </a:xfrm>
          <a:prstGeom prst="rect">
            <a:avLst/>
          </a:prstGeom>
          <a:noFill/>
        </p:spPr>
        <p:txBody>
          <a:bodyPr wrap="none" rtlCol="0">
            <a:spAutoFit/>
          </a:bodyPr>
          <a:lstStyle/>
          <a:p>
            <a:r>
              <a:rPr lang="en-US" sz="1200" dirty="0" smtClean="0">
                <a:solidFill>
                  <a:schemeClr val="dk1"/>
                </a:solidFill>
              </a:rPr>
              <a:t>Ø 0.2510 “</a:t>
            </a:r>
            <a:endParaRPr lang="en-US" sz="1200" dirty="0"/>
          </a:p>
        </p:txBody>
      </p:sp>
      <p:sp>
        <p:nvSpPr>
          <p:cNvPr id="26" name="TextBox 25"/>
          <p:cNvSpPr txBox="1"/>
          <p:nvPr/>
        </p:nvSpPr>
        <p:spPr>
          <a:xfrm>
            <a:off x="4641851" y="6198060"/>
            <a:ext cx="910827" cy="276999"/>
          </a:xfrm>
          <a:prstGeom prst="rect">
            <a:avLst/>
          </a:prstGeom>
          <a:noFill/>
        </p:spPr>
        <p:txBody>
          <a:bodyPr wrap="none" rtlCol="0">
            <a:spAutoFit/>
          </a:bodyPr>
          <a:lstStyle/>
          <a:p>
            <a:r>
              <a:rPr lang="en-US" sz="1200" dirty="0" smtClean="0">
                <a:solidFill>
                  <a:schemeClr val="dk1"/>
                </a:solidFill>
              </a:rPr>
              <a:t>Ø 0.2490 “</a:t>
            </a:r>
            <a:endParaRPr lang="en-US" sz="1200" dirty="0"/>
          </a:p>
        </p:txBody>
      </p:sp>
      <p:sp>
        <p:nvSpPr>
          <p:cNvPr id="27" name="TextBox 26"/>
          <p:cNvSpPr txBox="1"/>
          <p:nvPr/>
        </p:nvSpPr>
        <p:spPr>
          <a:xfrm>
            <a:off x="727213" y="4801799"/>
            <a:ext cx="1481496" cy="276999"/>
          </a:xfrm>
          <a:prstGeom prst="rect">
            <a:avLst/>
          </a:prstGeom>
          <a:noFill/>
        </p:spPr>
        <p:txBody>
          <a:bodyPr wrap="none" rtlCol="0">
            <a:spAutoFit/>
          </a:bodyPr>
          <a:lstStyle/>
          <a:p>
            <a:r>
              <a:rPr lang="en-US" sz="1200" dirty="0" err="1" smtClean="0"/>
              <a:t>finger_pivot.stl</a:t>
            </a:r>
            <a:r>
              <a:rPr lang="en-US" sz="1200" dirty="0" smtClean="0"/>
              <a:t> (x4)</a:t>
            </a:r>
            <a:endParaRPr lang="en-US" sz="1200" dirty="0"/>
          </a:p>
        </p:txBody>
      </p:sp>
      <p:sp>
        <p:nvSpPr>
          <p:cNvPr id="28" name="TextBox 27"/>
          <p:cNvSpPr txBox="1"/>
          <p:nvPr/>
        </p:nvSpPr>
        <p:spPr>
          <a:xfrm>
            <a:off x="1872845" y="7122722"/>
            <a:ext cx="851515" cy="276999"/>
          </a:xfrm>
          <a:prstGeom prst="rect">
            <a:avLst/>
          </a:prstGeom>
          <a:noFill/>
        </p:spPr>
        <p:txBody>
          <a:bodyPr wrap="none" rtlCol="0">
            <a:spAutoFit/>
          </a:bodyPr>
          <a:lstStyle/>
          <a:p>
            <a:r>
              <a:rPr lang="en-US" sz="1200" dirty="0" smtClean="0"/>
              <a:t>c1.stl (x4)</a:t>
            </a:r>
            <a:endParaRPr lang="en-US" sz="1200" dirty="0"/>
          </a:p>
        </p:txBody>
      </p:sp>
    </p:spTree>
    <p:extLst>
      <p:ext uri="{BB962C8B-B14F-4D97-AF65-F5344CB8AC3E}">
        <p14:creationId xmlns:p14="http://schemas.microsoft.com/office/powerpoint/2010/main" val="21847619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4" name="TextBox 3"/>
          <p:cNvSpPr txBox="1"/>
          <p:nvPr/>
        </p:nvSpPr>
        <p:spPr>
          <a:xfrm>
            <a:off x="2883326" y="1181100"/>
            <a:ext cx="1990738" cy="369332"/>
          </a:xfrm>
          <a:prstGeom prst="rect">
            <a:avLst/>
          </a:prstGeom>
          <a:noFill/>
        </p:spPr>
        <p:txBody>
          <a:bodyPr wrap="none" rtlCol="0">
            <a:spAutoFit/>
          </a:bodyPr>
          <a:lstStyle/>
          <a:p>
            <a:r>
              <a:rPr lang="en-US" dirty="0" err="1" smtClean="0">
                <a:latin typeface="YaleAdmin-WebSmallCap" pitchFamily="2" charset="0"/>
              </a:rPr>
              <a:t>Block_actuator</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61527" y="9324975"/>
            <a:ext cx="487634" cy="769441"/>
          </a:xfrm>
          <a:prstGeom prst="rect">
            <a:avLst/>
          </a:prstGeom>
          <a:noFill/>
        </p:spPr>
        <p:txBody>
          <a:bodyPr wrap="none" rtlCol="0">
            <a:spAutoFit/>
          </a:bodyPr>
          <a:lstStyle/>
          <a:p>
            <a:r>
              <a:rPr lang="en-US" sz="4400" dirty="0" smtClean="0">
                <a:latin typeface="YaleDesign-WebSmallCap" pitchFamily="2" charset="0"/>
              </a:rPr>
              <a:t>6</a:t>
            </a:r>
            <a:endParaRPr lang="en-US" sz="4400" dirty="0">
              <a:latin typeface="YaleDesign-WebSmallCap" pitchFamily="2" charset="0"/>
            </a:endParaRPr>
          </a:p>
        </p:txBody>
      </p:sp>
      <p:sp>
        <p:nvSpPr>
          <p:cNvPr id="15" name="TextBox 14"/>
          <p:cNvSpPr txBox="1"/>
          <p:nvPr/>
        </p:nvSpPr>
        <p:spPr>
          <a:xfrm>
            <a:off x="255281" y="8651591"/>
            <a:ext cx="5840719" cy="1200329"/>
          </a:xfrm>
          <a:prstGeom prst="rect">
            <a:avLst/>
          </a:prstGeom>
          <a:noFill/>
        </p:spPr>
        <p:txBody>
          <a:bodyPr wrap="square" rtlCol="0">
            <a:spAutoFit/>
          </a:bodyPr>
          <a:lstStyle/>
          <a:p>
            <a:pPr algn="just"/>
            <a:r>
              <a:rPr lang="en-US" dirty="0" smtClean="0"/>
              <a:t>Remove back of </a:t>
            </a:r>
            <a:r>
              <a:rPr lang="en-US" dirty="0" err="1" smtClean="0"/>
              <a:t>Dynamixel</a:t>
            </a:r>
            <a:r>
              <a:rPr lang="en-US" dirty="0" smtClean="0"/>
              <a:t> MX-64 and replace with fan clamp </a:t>
            </a:r>
            <a:r>
              <a:rPr lang="en-US" i="1" dirty="0" smtClean="0"/>
              <a:t>d1.stl</a:t>
            </a:r>
            <a:r>
              <a:rPr lang="en-US" dirty="0" smtClean="0"/>
              <a:t>. </a:t>
            </a:r>
            <a:r>
              <a:rPr lang="en-US" dirty="0" err="1" smtClean="0"/>
              <a:t>Sunon</a:t>
            </a:r>
            <a:r>
              <a:rPr lang="en-US" dirty="0" smtClean="0"/>
              <a:t> fan snaps into place. Use same existing screws to attach clamp frame </a:t>
            </a:r>
            <a:r>
              <a:rPr lang="en-US" i="1" dirty="0" smtClean="0"/>
              <a:t>d1.stl</a:t>
            </a:r>
            <a:r>
              <a:rPr lang="en-US" dirty="0" smtClean="0"/>
              <a:t> to servo. Skip this step is fan implementation is not desired.</a:t>
            </a:r>
            <a:endParaRPr lang="en-US" dirty="0"/>
          </a:p>
        </p:txBody>
      </p:sp>
      <p:pic>
        <p:nvPicPr>
          <p:cNvPr id="337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9039" y="4956175"/>
            <a:ext cx="2424261" cy="314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379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324" y="1793875"/>
            <a:ext cx="3035506" cy="2990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3886200" y="1828800"/>
            <a:ext cx="3429000" cy="1077218"/>
          </a:xfrm>
          <a:prstGeom prst="rect">
            <a:avLst/>
          </a:prstGeom>
          <a:noFill/>
          <a:ln>
            <a:solidFill>
              <a:schemeClr val="tx1"/>
            </a:solidFill>
          </a:ln>
        </p:spPr>
        <p:txBody>
          <a:bodyPr wrap="square" rtlCol="0">
            <a:spAutoFit/>
          </a:bodyPr>
          <a:lstStyle/>
          <a:p>
            <a:r>
              <a:rPr lang="en-US" sz="1600" b="1" dirty="0" smtClean="0"/>
              <a:t>Parts:</a:t>
            </a:r>
          </a:p>
          <a:p>
            <a:pPr marL="285750" indent="-285750">
              <a:buFont typeface="Arial" pitchFamily="34" charset="0"/>
              <a:buChar char="•"/>
            </a:pPr>
            <a:r>
              <a:rPr lang="en-US" sz="1600" dirty="0" err="1" smtClean="0"/>
              <a:t>Dynamixel</a:t>
            </a:r>
            <a:r>
              <a:rPr lang="en-US" sz="1600" dirty="0" smtClean="0"/>
              <a:t> MX-64</a:t>
            </a:r>
          </a:p>
          <a:p>
            <a:pPr marL="285750" indent="-285750">
              <a:buFont typeface="Arial" pitchFamily="34" charset="0"/>
              <a:buChar char="•"/>
            </a:pPr>
            <a:r>
              <a:rPr lang="en-US" sz="1600" dirty="0" smtClean="0"/>
              <a:t>d1.stl</a:t>
            </a:r>
          </a:p>
          <a:p>
            <a:pPr marL="285750" indent="-285750">
              <a:buFont typeface="Arial" pitchFamily="34" charset="0"/>
              <a:buChar char="•"/>
            </a:pPr>
            <a:r>
              <a:rPr lang="en-US" sz="1600" dirty="0" err="1" smtClean="0"/>
              <a:t>Sunon</a:t>
            </a:r>
            <a:r>
              <a:rPr lang="en-US" sz="1600" dirty="0" smtClean="0"/>
              <a:t> 12VDC fan</a:t>
            </a:r>
            <a:endParaRPr lang="en-US" sz="1600" dirty="0"/>
          </a:p>
        </p:txBody>
      </p:sp>
      <p:pic>
        <p:nvPicPr>
          <p:cNvPr id="33799"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89040" y="5060950"/>
            <a:ext cx="3311724" cy="27622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854468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4" name="TextBox 3"/>
          <p:cNvSpPr txBox="1"/>
          <p:nvPr/>
        </p:nvSpPr>
        <p:spPr>
          <a:xfrm>
            <a:off x="2883326" y="1181100"/>
            <a:ext cx="1990738" cy="369332"/>
          </a:xfrm>
          <a:prstGeom prst="rect">
            <a:avLst/>
          </a:prstGeom>
          <a:noFill/>
        </p:spPr>
        <p:txBody>
          <a:bodyPr wrap="none" rtlCol="0">
            <a:spAutoFit/>
          </a:bodyPr>
          <a:lstStyle/>
          <a:p>
            <a:r>
              <a:rPr lang="en-US" dirty="0" err="1" smtClean="0">
                <a:latin typeface="YaleAdmin-WebSmallCap" pitchFamily="2" charset="0"/>
              </a:rPr>
              <a:t>Block_actuator</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428202" y="9267825"/>
            <a:ext cx="426720" cy="769441"/>
          </a:xfrm>
          <a:prstGeom prst="rect">
            <a:avLst/>
          </a:prstGeom>
          <a:noFill/>
        </p:spPr>
        <p:txBody>
          <a:bodyPr wrap="none" rtlCol="0">
            <a:spAutoFit/>
          </a:bodyPr>
          <a:lstStyle/>
          <a:p>
            <a:r>
              <a:rPr lang="en-US" sz="4400" dirty="0" smtClean="0">
                <a:latin typeface="YaleDesign-WebSmallCap" pitchFamily="2" charset="0"/>
              </a:rPr>
              <a:t>7</a:t>
            </a:r>
            <a:endParaRPr lang="en-US" sz="4400" dirty="0">
              <a:latin typeface="YaleDesign-WebSmallCap" pitchFamily="2" charset="0"/>
            </a:endParaRPr>
          </a:p>
        </p:txBody>
      </p:sp>
      <p:sp>
        <p:nvSpPr>
          <p:cNvPr id="15" name="TextBox 14"/>
          <p:cNvSpPr txBox="1"/>
          <p:nvPr/>
        </p:nvSpPr>
        <p:spPr>
          <a:xfrm>
            <a:off x="255281" y="8651591"/>
            <a:ext cx="5840719" cy="923330"/>
          </a:xfrm>
          <a:prstGeom prst="rect">
            <a:avLst/>
          </a:prstGeom>
          <a:noFill/>
        </p:spPr>
        <p:txBody>
          <a:bodyPr wrap="square" rtlCol="0">
            <a:spAutoFit/>
          </a:bodyPr>
          <a:lstStyle/>
          <a:p>
            <a:pPr algn="just"/>
            <a:r>
              <a:rPr lang="en-US" dirty="0" smtClean="0"/>
              <a:t>Assemble main drive pulley onto actuator block sub-assembly as shown. M2 bolts should not interfere with servo rotation after assembly.</a:t>
            </a:r>
            <a:endParaRPr lang="en-US" dirty="0"/>
          </a:p>
        </p:txBody>
      </p:sp>
      <p:sp>
        <p:nvSpPr>
          <p:cNvPr id="3" name="TextBox 2"/>
          <p:cNvSpPr txBox="1"/>
          <p:nvPr/>
        </p:nvSpPr>
        <p:spPr>
          <a:xfrm>
            <a:off x="3886200" y="1828800"/>
            <a:ext cx="3429000" cy="1323439"/>
          </a:xfrm>
          <a:prstGeom prst="rect">
            <a:avLst/>
          </a:prstGeom>
          <a:noFill/>
          <a:ln>
            <a:solidFill>
              <a:schemeClr val="tx1"/>
            </a:solidFill>
          </a:ln>
        </p:spPr>
        <p:txBody>
          <a:bodyPr wrap="square" rtlCol="0">
            <a:spAutoFit/>
          </a:bodyPr>
          <a:lstStyle/>
          <a:p>
            <a:r>
              <a:rPr lang="en-US" sz="1600" b="1" dirty="0" smtClean="0"/>
              <a:t>Parts:</a:t>
            </a:r>
          </a:p>
          <a:p>
            <a:pPr marL="285750" indent="-285750">
              <a:buFont typeface="Arial" pitchFamily="34" charset="0"/>
              <a:buChar char="•"/>
            </a:pPr>
            <a:r>
              <a:rPr lang="en-US" sz="1600" dirty="0" smtClean="0"/>
              <a:t>Sub-assembly from step 6</a:t>
            </a:r>
          </a:p>
          <a:p>
            <a:pPr marL="285750" indent="-285750">
              <a:buFont typeface="Arial" pitchFamily="34" charset="0"/>
              <a:buChar char="•"/>
            </a:pPr>
            <a:r>
              <a:rPr lang="en-US" sz="1600" dirty="0" smtClean="0"/>
              <a:t>b5.stl</a:t>
            </a:r>
          </a:p>
          <a:p>
            <a:pPr marL="285750" indent="-285750">
              <a:buFont typeface="Arial" pitchFamily="34" charset="0"/>
              <a:buChar char="•"/>
            </a:pPr>
            <a:r>
              <a:rPr lang="en-US" sz="1600" dirty="0">
                <a:solidFill>
                  <a:schemeClr val="dk1"/>
                </a:solidFill>
              </a:rPr>
              <a:t>M2.5, L7.5mm </a:t>
            </a:r>
            <a:r>
              <a:rPr lang="en-US" sz="1600" dirty="0" smtClean="0">
                <a:solidFill>
                  <a:schemeClr val="dk1"/>
                </a:solidFill>
              </a:rPr>
              <a:t>bolt</a:t>
            </a:r>
          </a:p>
          <a:p>
            <a:pPr marL="285750" indent="-285750">
              <a:buFont typeface="Arial" pitchFamily="34" charset="0"/>
              <a:buChar char="•"/>
            </a:pPr>
            <a:r>
              <a:rPr lang="en-US" sz="1600" dirty="0">
                <a:solidFill>
                  <a:schemeClr val="dk1"/>
                </a:solidFill>
              </a:rPr>
              <a:t>M2, L3mm </a:t>
            </a:r>
            <a:r>
              <a:rPr lang="en-US" sz="1600" dirty="0" smtClean="0">
                <a:solidFill>
                  <a:schemeClr val="dk1"/>
                </a:solidFill>
              </a:rPr>
              <a:t>bolt</a:t>
            </a:r>
            <a:endParaRPr lang="en-US" sz="1600" dirty="0"/>
          </a:p>
        </p:txBody>
      </p:sp>
      <p:pic>
        <p:nvPicPr>
          <p:cNvPr id="348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449" y="1724114"/>
            <a:ext cx="3715246" cy="33717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48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0766" y="5146020"/>
            <a:ext cx="3059473" cy="33535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098579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4" name="TextBox 3"/>
          <p:cNvSpPr txBox="1"/>
          <p:nvPr/>
        </p:nvSpPr>
        <p:spPr>
          <a:xfrm>
            <a:off x="2883326" y="1181100"/>
            <a:ext cx="1990738" cy="369332"/>
          </a:xfrm>
          <a:prstGeom prst="rect">
            <a:avLst/>
          </a:prstGeom>
          <a:noFill/>
        </p:spPr>
        <p:txBody>
          <a:bodyPr wrap="none" rtlCol="0">
            <a:spAutoFit/>
          </a:bodyPr>
          <a:lstStyle/>
          <a:p>
            <a:r>
              <a:rPr lang="en-US" dirty="0" err="1" smtClean="0">
                <a:latin typeface="YaleAdmin-WebSmallCap" pitchFamily="2" charset="0"/>
              </a:rPr>
              <a:t>Block_actuator</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99627" y="9363075"/>
            <a:ext cx="460382" cy="769441"/>
          </a:xfrm>
          <a:prstGeom prst="rect">
            <a:avLst/>
          </a:prstGeom>
          <a:noFill/>
        </p:spPr>
        <p:txBody>
          <a:bodyPr wrap="none" rtlCol="0">
            <a:spAutoFit/>
          </a:bodyPr>
          <a:lstStyle/>
          <a:p>
            <a:r>
              <a:rPr lang="en-US" sz="4400" dirty="0" smtClean="0">
                <a:latin typeface="YaleDesign-WebSmallCap" pitchFamily="2" charset="0"/>
              </a:rPr>
              <a:t>8</a:t>
            </a:r>
            <a:endParaRPr lang="en-US" sz="4400" dirty="0">
              <a:latin typeface="YaleDesign-WebSmallCap" pitchFamily="2" charset="0"/>
            </a:endParaRPr>
          </a:p>
        </p:txBody>
      </p:sp>
      <p:sp>
        <p:nvSpPr>
          <p:cNvPr id="15" name="TextBox 14"/>
          <p:cNvSpPr txBox="1"/>
          <p:nvPr/>
        </p:nvSpPr>
        <p:spPr>
          <a:xfrm>
            <a:off x="255281" y="8651591"/>
            <a:ext cx="5840719" cy="1200329"/>
          </a:xfrm>
          <a:prstGeom prst="rect">
            <a:avLst/>
          </a:prstGeom>
          <a:noFill/>
        </p:spPr>
        <p:txBody>
          <a:bodyPr wrap="square" rtlCol="0">
            <a:spAutoFit/>
          </a:bodyPr>
          <a:lstStyle/>
          <a:p>
            <a:pPr algn="just"/>
            <a:r>
              <a:rPr lang="en-US" dirty="0" smtClean="0"/>
              <a:t>Assemble re-routing sub-assembly as shown above. It is suggested that a paper shim is used when press-fitting the top pin to ensure that the pulley is not pinched.</a:t>
            </a:r>
            <a:endParaRPr lang="en-US" dirty="0"/>
          </a:p>
        </p:txBody>
      </p:sp>
      <p:sp>
        <p:nvSpPr>
          <p:cNvPr id="3" name="TextBox 2"/>
          <p:cNvSpPr txBox="1"/>
          <p:nvPr/>
        </p:nvSpPr>
        <p:spPr>
          <a:xfrm>
            <a:off x="3886200" y="1828800"/>
            <a:ext cx="3429000" cy="1323439"/>
          </a:xfrm>
          <a:prstGeom prst="rect">
            <a:avLst/>
          </a:prstGeom>
          <a:noFill/>
          <a:ln>
            <a:solidFill>
              <a:schemeClr val="tx1"/>
            </a:solidFill>
          </a:ln>
        </p:spPr>
        <p:txBody>
          <a:bodyPr wrap="square" rtlCol="0">
            <a:spAutoFit/>
          </a:bodyPr>
          <a:lstStyle/>
          <a:p>
            <a:r>
              <a:rPr lang="en-US" sz="1600" b="1" dirty="0" smtClean="0"/>
              <a:t>Parts:</a:t>
            </a:r>
          </a:p>
          <a:p>
            <a:pPr marL="285750" indent="-285750">
              <a:buFont typeface="Arial" pitchFamily="34" charset="0"/>
              <a:buChar char="•"/>
            </a:pPr>
            <a:r>
              <a:rPr lang="en-US" sz="1600" dirty="0" smtClean="0"/>
              <a:t>Pulley P1 (x2)</a:t>
            </a:r>
          </a:p>
          <a:p>
            <a:pPr marL="285750" indent="-285750">
              <a:buFont typeface="Arial" pitchFamily="34" charset="0"/>
              <a:buChar char="•"/>
            </a:pPr>
            <a:r>
              <a:rPr lang="en-US" sz="1600" dirty="0" smtClean="0"/>
              <a:t>L3/8” pin J1 (x2)</a:t>
            </a:r>
          </a:p>
          <a:p>
            <a:pPr marL="285750" indent="-285750">
              <a:buFont typeface="Arial" pitchFamily="34" charset="0"/>
              <a:buChar char="•"/>
            </a:pPr>
            <a:r>
              <a:rPr lang="en-US" sz="1600" dirty="0" smtClean="0"/>
              <a:t>b4_a.stl</a:t>
            </a:r>
          </a:p>
          <a:p>
            <a:pPr marL="285750" indent="-285750">
              <a:buFont typeface="Arial" pitchFamily="34" charset="0"/>
              <a:buChar char="•"/>
            </a:pPr>
            <a:r>
              <a:rPr lang="en-US" sz="1600" dirty="0" smtClean="0"/>
              <a:t>b4_b.stl</a:t>
            </a:r>
            <a:endParaRPr lang="en-US" sz="1600" dirty="0"/>
          </a:p>
        </p:txBody>
      </p:sp>
      <p:pic>
        <p:nvPicPr>
          <p:cNvPr id="358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849" y="1617653"/>
            <a:ext cx="2993598" cy="29987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58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8059" y="5052674"/>
            <a:ext cx="2365388" cy="2717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5844"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37482" y="5395910"/>
            <a:ext cx="2686052" cy="20145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3813770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4" name="TextBox 3"/>
          <p:cNvSpPr txBox="1"/>
          <p:nvPr/>
        </p:nvSpPr>
        <p:spPr>
          <a:xfrm>
            <a:off x="2883326" y="1181100"/>
            <a:ext cx="1990738" cy="369332"/>
          </a:xfrm>
          <a:prstGeom prst="rect">
            <a:avLst/>
          </a:prstGeom>
          <a:noFill/>
        </p:spPr>
        <p:txBody>
          <a:bodyPr wrap="none" rtlCol="0">
            <a:spAutoFit/>
          </a:bodyPr>
          <a:lstStyle/>
          <a:p>
            <a:r>
              <a:rPr lang="en-US" dirty="0" err="1" smtClean="0">
                <a:latin typeface="YaleAdmin-WebSmallCap" pitchFamily="2" charset="0"/>
              </a:rPr>
              <a:t>Block_actuator</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99627" y="9267825"/>
            <a:ext cx="489236" cy="769441"/>
          </a:xfrm>
          <a:prstGeom prst="rect">
            <a:avLst/>
          </a:prstGeom>
          <a:noFill/>
        </p:spPr>
        <p:txBody>
          <a:bodyPr wrap="none" rtlCol="0">
            <a:spAutoFit/>
          </a:bodyPr>
          <a:lstStyle/>
          <a:p>
            <a:r>
              <a:rPr lang="en-US" sz="4400" dirty="0" smtClean="0">
                <a:latin typeface="YaleDesign-WebSmallCap" pitchFamily="2" charset="0"/>
              </a:rPr>
              <a:t>9</a:t>
            </a:r>
            <a:endParaRPr lang="en-US" sz="4400" dirty="0">
              <a:latin typeface="YaleDesign-WebSmallCap" pitchFamily="2" charset="0"/>
            </a:endParaRPr>
          </a:p>
        </p:txBody>
      </p:sp>
      <p:sp>
        <p:nvSpPr>
          <p:cNvPr id="15" name="TextBox 14"/>
          <p:cNvSpPr txBox="1"/>
          <p:nvPr/>
        </p:nvSpPr>
        <p:spPr>
          <a:xfrm>
            <a:off x="255281" y="8651591"/>
            <a:ext cx="5840719" cy="1200329"/>
          </a:xfrm>
          <a:prstGeom prst="rect">
            <a:avLst/>
          </a:prstGeom>
          <a:noFill/>
        </p:spPr>
        <p:txBody>
          <a:bodyPr wrap="square" rtlCol="0">
            <a:spAutoFit/>
          </a:bodyPr>
          <a:lstStyle/>
          <a:p>
            <a:pPr algn="just"/>
            <a:r>
              <a:rPr lang="en-US" dirty="0" smtClean="0"/>
              <a:t>Finish assembly block actuator sub-assembly as shown above. Any bolt/nut pairing of size in close approximation to 2-56 can also be used here. Ensure that both nylon pulleys spin freely.</a:t>
            </a:r>
            <a:endParaRPr lang="en-US" dirty="0"/>
          </a:p>
        </p:txBody>
      </p:sp>
      <p:pic>
        <p:nvPicPr>
          <p:cNvPr id="368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04971"/>
            <a:ext cx="3926194" cy="2999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68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873" y="4856807"/>
            <a:ext cx="2941512" cy="30855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686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4955" y="5130800"/>
            <a:ext cx="2749930" cy="2365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3886200" y="1828800"/>
            <a:ext cx="3429000" cy="1077218"/>
          </a:xfrm>
          <a:prstGeom prst="rect">
            <a:avLst/>
          </a:prstGeom>
          <a:noFill/>
          <a:ln>
            <a:solidFill>
              <a:schemeClr val="tx1"/>
            </a:solidFill>
          </a:ln>
        </p:spPr>
        <p:txBody>
          <a:bodyPr wrap="square" rtlCol="0">
            <a:spAutoFit/>
          </a:bodyPr>
          <a:lstStyle/>
          <a:p>
            <a:r>
              <a:rPr lang="en-US" sz="1600" b="1" dirty="0" smtClean="0"/>
              <a:t>Parts:</a:t>
            </a:r>
          </a:p>
          <a:p>
            <a:pPr marL="285750" indent="-285750">
              <a:buFont typeface="Arial" pitchFamily="34" charset="0"/>
              <a:buChar char="•"/>
            </a:pPr>
            <a:r>
              <a:rPr lang="en-US" sz="1600" dirty="0" smtClean="0"/>
              <a:t>Sub-assembly from step 7</a:t>
            </a:r>
          </a:p>
          <a:p>
            <a:pPr marL="285750" indent="-285750">
              <a:buFont typeface="Arial" pitchFamily="34" charset="0"/>
              <a:buChar char="•"/>
            </a:pPr>
            <a:r>
              <a:rPr lang="en-US" sz="1600" dirty="0" smtClean="0"/>
              <a:t>Sub-assembly from step 8</a:t>
            </a:r>
          </a:p>
          <a:p>
            <a:pPr marL="285750" indent="-285750">
              <a:buFont typeface="Arial" pitchFamily="34" charset="0"/>
              <a:buChar char="•"/>
            </a:pPr>
            <a:r>
              <a:rPr lang="en-US" sz="1600" dirty="0" smtClean="0"/>
              <a:t>2-56 L3/4” machine bolt/nut (x2)</a:t>
            </a:r>
            <a:endParaRPr lang="en-US" sz="1600" dirty="0"/>
          </a:p>
        </p:txBody>
      </p:sp>
    </p:spTree>
    <p:extLst>
      <p:ext uri="{BB962C8B-B14F-4D97-AF65-F5344CB8AC3E}">
        <p14:creationId xmlns:p14="http://schemas.microsoft.com/office/powerpoint/2010/main" val="23745386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4" name="TextBox 3"/>
          <p:cNvSpPr txBox="1"/>
          <p:nvPr/>
        </p:nvSpPr>
        <p:spPr>
          <a:xfrm>
            <a:off x="2994863" y="1181100"/>
            <a:ext cx="1705916" cy="369332"/>
          </a:xfrm>
          <a:prstGeom prst="rect">
            <a:avLst/>
          </a:prstGeom>
          <a:noFill/>
        </p:spPr>
        <p:txBody>
          <a:bodyPr wrap="none" rtlCol="0">
            <a:spAutoFit/>
          </a:bodyPr>
          <a:lstStyle/>
          <a:p>
            <a:r>
              <a:rPr lang="en-US" dirty="0" smtClean="0">
                <a:latin typeface="YaleAdmin-WebSmallCap" pitchFamily="2" charset="0"/>
              </a:rPr>
              <a:t>Pulley Blocks</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266277" y="9277350"/>
            <a:ext cx="696024" cy="769441"/>
          </a:xfrm>
          <a:prstGeom prst="rect">
            <a:avLst/>
          </a:prstGeom>
          <a:noFill/>
        </p:spPr>
        <p:txBody>
          <a:bodyPr wrap="none" rtlCol="0">
            <a:spAutoFit/>
          </a:bodyPr>
          <a:lstStyle/>
          <a:p>
            <a:r>
              <a:rPr lang="en-US" sz="4400" dirty="0" smtClean="0">
                <a:latin typeface="YaleDesign-WebSmallCap" pitchFamily="2" charset="0"/>
              </a:rPr>
              <a:t>10</a:t>
            </a:r>
            <a:endParaRPr lang="en-US" sz="4400" dirty="0">
              <a:latin typeface="YaleDesign-WebSmallCap" pitchFamily="2" charset="0"/>
            </a:endParaRPr>
          </a:p>
        </p:txBody>
      </p:sp>
      <p:sp>
        <p:nvSpPr>
          <p:cNvPr id="15" name="TextBox 14"/>
          <p:cNvSpPr txBox="1"/>
          <p:nvPr/>
        </p:nvSpPr>
        <p:spPr>
          <a:xfrm>
            <a:off x="255281" y="8651591"/>
            <a:ext cx="5840719" cy="1200329"/>
          </a:xfrm>
          <a:prstGeom prst="rect">
            <a:avLst/>
          </a:prstGeom>
          <a:noFill/>
        </p:spPr>
        <p:txBody>
          <a:bodyPr wrap="square" rtlCol="0">
            <a:spAutoFit/>
          </a:bodyPr>
          <a:lstStyle/>
          <a:p>
            <a:pPr algn="just"/>
            <a:r>
              <a:rPr lang="en-US" dirty="0" smtClean="0"/>
              <a:t>Assemble the drive pulley block as shown above. Shorter steel pins can be used if desired, but pins must be longer than overall thickness of drive pulley sub-assembly</a:t>
            </a:r>
            <a:endParaRPr lang="en-US" dirty="0"/>
          </a:p>
        </p:txBody>
      </p:sp>
      <p:sp>
        <p:nvSpPr>
          <p:cNvPr id="3" name="TextBox 2"/>
          <p:cNvSpPr txBox="1"/>
          <p:nvPr/>
        </p:nvSpPr>
        <p:spPr>
          <a:xfrm>
            <a:off x="3886200" y="1828800"/>
            <a:ext cx="3429000" cy="1077218"/>
          </a:xfrm>
          <a:prstGeom prst="rect">
            <a:avLst/>
          </a:prstGeom>
          <a:noFill/>
          <a:ln>
            <a:solidFill>
              <a:schemeClr val="tx1"/>
            </a:solidFill>
          </a:ln>
        </p:spPr>
        <p:txBody>
          <a:bodyPr wrap="square" rtlCol="0">
            <a:spAutoFit/>
          </a:bodyPr>
          <a:lstStyle/>
          <a:p>
            <a:r>
              <a:rPr lang="en-US" sz="1600" b="1" dirty="0" smtClean="0"/>
              <a:t>Parts:</a:t>
            </a:r>
          </a:p>
          <a:p>
            <a:pPr marL="285750" indent="-285750">
              <a:buFont typeface="Arial" pitchFamily="34" charset="0"/>
              <a:buChar char="•"/>
            </a:pPr>
            <a:r>
              <a:rPr lang="en-US" sz="1600" dirty="0" smtClean="0"/>
              <a:t>b1.stl (x2)</a:t>
            </a:r>
          </a:p>
          <a:p>
            <a:pPr marL="285750" indent="-285750">
              <a:buFont typeface="Arial" pitchFamily="34" charset="0"/>
              <a:buChar char="•"/>
            </a:pPr>
            <a:r>
              <a:rPr lang="en-US" sz="1600" dirty="0" smtClean="0"/>
              <a:t>Pulley P1 (x2)</a:t>
            </a:r>
          </a:p>
          <a:p>
            <a:pPr marL="285750" indent="-285750">
              <a:buFont typeface="Arial" pitchFamily="34" charset="0"/>
              <a:buChar char="•"/>
            </a:pPr>
            <a:r>
              <a:rPr lang="en-US" sz="1600" dirty="0" smtClean="0"/>
              <a:t>L3/8” pin J1 (x3)</a:t>
            </a:r>
            <a:endParaRPr lang="en-US" sz="1600" dirty="0"/>
          </a:p>
        </p:txBody>
      </p:sp>
      <p:pic>
        <p:nvPicPr>
          <p:cNvPr id="37896" name="Picture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5281" y="3771109"/>
            <a:ext cx="3507094" cy="26277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7897"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5953" y="3867149"/>
            <a:ext cx="2520089" cy="25786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TextBox 18"/>
          <p:cNvSpPr txBox="1"/>
          <p:nvPr/>
        </p:nvSpPr>
        <p:spPr>
          <a:xfrm>
            <a:off x="6313902" y="6693805"/>
            <a:ext cx="428322" cy="369332"/>
          </a:xfrm>
          <a:prstGeom prst="rect">
            <a:avLst/>
          </a:prstGeom>
          <a:noFill/>
        </p:spPr>
        <p:txBody>
          <a:bodyPr wrap="none" rtlCol="0">
            <a:spAutoFit/>
          </a:bodyPr>
          <a:lstStyle/>
          <a:p>
            <a:r>
              <a:rPr lang="en-US" dirty="0" smtClean="0"/>
              <a:t>x1</a:t>
            </a:r>
            <a:endParaRPr lang="en-US" dirty="0"/>
          </a:p>
        </p:txBody>
      </p:sp>
    </p:spTree>
    <p:extLst>
      <p:ext uri="{BB962C8B-B14F-4D97-AF65-F5344CB8AC3E}">
        <p14:creationId xmlns:p14="http://schemas.microsoft.com/office/powerpoint/2010/main" val="14793815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4" name="TextBox 3"/>
          <p:cNvSpPr txBox="1"/>
          <p:nvPr/>
        </p:nvSpPr>
        <p:spPr>
          <a:xfrm>
            <a:off x="2994863" y="1181100"/>
            <a:ext cx="1705916" cy="369332"/>
          </a:xfrm>
          <a:prstGeom prst="rect">
            <a:avLst/>
          </a:prstGeom>
          <a:noFill/>
        </p:spPr>
        <p:txBody>
          <a:bodyPr wrap="none" rtlCol="0">
            <a:spAutoFit/>
          </a:bodyPr>
          <a:lstStyle/>
          <a:p>
            <a:r>
              <a:rPr lang="en-US" dirty="0" smtClean="0">
                <a:latin typeface="YaleAdmin-WebSmallCap" pitchFamily="2" charset="0"/>
              </a:rPr>
              <a:t>Pulley Blocks</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13902" y="9277350"/>
            <a:ext cx="601447" cy="769441"/>
          </a:xfrm>
          <a:prstGeom prst="rect">
            <a:avLst/>
          </a:prstGeom>
          <a:noFill/>
        </p:spPr>
        <p:txBody>
          <a:bodyPr wrap="none" rtlCol="0">
            <a:spAutoFit/>
          </a:bodyPr>
          <a:lstStyle/>
          <a:p>
            <a:r>
              <a:rPr lang="en-US" sz="4400" dirty="0" smtClean="0">
                <a:latin typeface="YaleDesign-WebSmallCap" pitchFamily="2" charset="0"/>
              </a:rPr>
              <a:t>11</a:t>
            </a:r>
            <a:endParaRPr lang="en-US" sz="4400" dirty="0">
              <a:latin typeface="YaleDesign-WebSmallCap" pitchFamily="2" charset="0"/>
            </a:endParaRPr>
          </a:p>
        </p:txBody>
      </p:sp>
      <p:sp>
        <p:nvSpPr>
          <p:cNvPr id="15" name="TextBox 14"/>
          <p:cNvSpPr txBox="1"/>
          <p:nvPr/>
        </p:nvSpPr>
        <p:spPr>
          <a:xfrm>
            <a:off x="255281" y="8651591"/>
            <a:ext cx="5840719" cy="923330"/>
          </a:xfrm>
          <a:prstGeom prst="rect">
            <a:avLst/>
          </a:prstGeom>
          <a:noFill/>
        </p:spPr>
        <p:txBody>
          <a:bodyPr wrap="square" rtlCol="0">
            <a:spAutoFit/>
          </a:bodyPr>
          <a:lstStyle/>
          <a:p>
            <a:pPr algn="just"/>
            <a:r>
              <a:rPr lang="en-US" dirty="0" smtClean="0"/>
              <a:t>Assemble the sets of pulley blocks as shown above. Ensure that all pulleys can spin freely. Use a paper shim during assembly with </a:t>
            </a:r>
            <a:r>
              <a:rPr lang="en-US" i="1" dirty="0" smtClean="0"/>
              <a:t>b2.stl</a:t>
            </a:r>
            <a:r>
              <a:rPr lang="en-US" dirty="0" smtClean="0"/>
              <a:t> to avoid pinching.</a:t>
            </a:r>
            <a:endParaRPr lang="en-US" dirty="0"/>
          </a:p>
        </p:txBody>
      </p:sp>
      <p:sp>
        <p:nvSpPr>
          <p:cNvPr id="11" name="TextBox 10"/>
          <p:cNvSpPr txBox="1"/>
          <p:nvPr/>
        </p:nvSpPr>
        <p:spPr>
          <a:xfrm>
            <a:off x="3886200" y="1828800"/>
            <a:ext cx="3429000" cy="1077218"/>
          </a:xfrm>
          <a:prstGeom prst="rect">
            <a:avLst/>
          </a:prstGeom>
          <a:noFill/>
          <a:ln>
            <a:solidFill>
              <a:schemeClr val="tx1"/>
            </a:solidFill>
          </a:ln>
        </p:spPr>
        <p:txBody>
          <a:bodyPr wrap="square" rtlCol="0">
            <a:spAutoFit/>
          </a:bodyPr>
          <a:lstStyle/>
          <a:p>
            <a:r>
              <a:rPr lang="en-US" sz="1600" b="1" dirty="0" smtClean="0"/>
              <a:t>Parts:</a:t>
            </a:r>
          </a:p>
          <a:p>
            <a:pPr marL="285750" indent="-285750">
              <a:buFont typeface="Arial" pitchFamily="34" charset="0"/>
              <a:buChar char="•"/>
            </a:pPr>
            <a:r>
              <a:rPr lang="en-US" sz="1600" dirty="0" smtClean="0"/>
              <a:t>b2.stl (x2)</a:t>
            </a:r>
          </a:p>
          <a:p>
            <a:pPr marL="285750" indent="-285750">
              <a:buFont typeface="Arial" pitchFamily="34" charset="0"/>
              <a:buChar char="•"/>
            </a:pPr>
            <a:r>
              <a:rPr lang="en-US" sz="1600" dirty="0" smtClean="0"/>
              <a:t>Pulley P1 (x2)</a:t>
            </a:r>
          </a:p>
          <a:p>
            <a:pPr marL="285750" indent="-285750">
              <a:buFont typeface="Arial" pitchFamily="34" charset="0"/>
              <a:buChar char="•"/>
            </a:pPr>
            <a:r>
              <a:rPr lang="en-US" sz="1600" dirty="0" smtClean="0"/>
              <a:t>L3/8” pin J1 (x2)</a:t>
            </a:r>
            <a:endParaRPr lang="en-US" sz="1600" dirty="0"/>
          </a:p>
        </p:txBody>
      </p:sp>
      <p:pic>
        <p:nvPicPr>
          <p:cNvPr id="3789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153" y="4353057"/>
            <a:ext cx="3212891" cy="21334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789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06896" y="4248146"/>
            <a:ext cx="2227266" cy="23433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6313902" y="6693805"/>
            <a:ext cx="428322" cy="369332"/>
          </a:xfrm>
          <a:prstGeom prst="rect">
            <a:avLst/>
          </a:prstGeom>
          <a:noFill/>
        </p:spPr>
        <p:txBody>
          <a:bodyPr wrap="none" rtlCol="0">
            <a:spAutoFit/>
          </a:bodyPr>
          <a:lstStyle/>
          <a:p>
            <a:r>
              <a:rPr lang="en-US" dirty="0" smtClean="0"/>
              <a:t>x2</a:t>
            </a:r>
            <a:endParaRPr lang="en-US" dirty="0"/>
          </a:p>
        </p:txBody>
      </p:sp>
    </p:spTree>
    <p:extLst>
      <p:ext uri="{BB962C8B-B14F-4D97-AF65-F5344CB8AC3E}">
        <p14:creationId xmlns:p14="http://schemas.microsoft.com/office/powerpoint/2010/main" val="66230691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4" name="TextBox 3"/>
          <p:cNvSpPr txBox="1"/>
          <p:nvPr/>
        </p:nvSpPr>
        <p:spPr>
          <a:xfrm>
            <a:off x="2994863" y="1181100"/>
            <a:ext cx="1705916" cy="369332"/>
          </a:xfrm>
          <a:prstGeom prst="rect">
            <a:avLst/>
          </a:prstGeom>
          <a:noFill/>
        </p:spPr>
        <p:txBody>
          <a:bodyPr wrap="none" rtlCol="0">
            <a:spAutoFit/>
          </a:bodyPr>
          <a:lstStyle/>
          <a:p>
            <a:r>
              <a:rPr lang="en-US" dirty="0" smtClean="0">
                <a:latin typeface="YaleAdmin-WebSmallCap" pitchFamily="2" charset="0"/>
              </a:rPr>
              <a:t>Pulley Blocks</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294852" y="9277350"/>
            <a:ext cx="633507" cy="769441"/>
          </a:xfrm>
          <a:prstGeom prst="rect">
            <a:avLst/>
          </a:prstGeom>
          <a:noFill/>
        </p:spPr>
        <p:txBody>
          <a:bodyPr wrap="none" rtlCol="0">
            <a:spAutoFit/>
          </a:bodyPr>
          <a:lstStyle/>
          <a:p>
            <a:r>
              <a:rPr lang="en-US" sz="4400" dirty="0" smtClean="0">
                <a:latin typeface="YaleDesign-WebSmallCap" pitchFamily="2" charset="0"/>
              </a:rPr>
              <a:t>12</a:t>
            </a:r>
            <a:endParaRPr lang="en-US" sz="4400" dirty="0">
              <a:latin typeface="YaleDesign-WebSmallCap" pitchFamily="2" charset="0"/>
            </a:endParaRPr>
          </a:p>
        </p:txBody>
      </p:sp>
      <p:sp>
        <p:nvSpPr>
          <p:cNvPr id="15" name="TextBox 14"/>
          <p:cNvSpPr txBox="1"/>
          <p:nvPr/>
        </p:nvSpPr>
        <p:spPr>
          <a:xfrm>
            <a:off x="255281" y="8651591"/>
            <a:ext cx="5840719" cy="646331"/>
          </a:xfrm>
          <a:prstGeom prst="rect">
            <a:avLst/>
          </a:prstGeom>
          <a:noFill/>
        </p:spPr>
        <p:txBody>
          <a:bodyPr wrap="square" rtlCol="0">
            <a:spAutoFit/>
          </a:bodyPr>
          <a:lstStyle/>
          <a:p>
            <a:pPr algn="just"/>
            <a:r>
              <a:rPr lang="en-US" dirty="0" smtClean="0"/>
              <a:t>Assemble 2 sets of differential pulley blocks as shown above. </a:t>
            </a:r>
            <a:endParaRPr lang="en-US" dirty="0"/>
          </a:p>
        </p:txBody>
      </p:sp>
      <p:sp>
        <p:nvSpPr>
          <p:cNvPr id="12" name="TextBox 11"/>
          <p:cNvSpPr txBox="1"/>
          <p:nvPr/>
        </p:nvSpPr>
        <p:spPr>
          <a:xfrm>
            <a:off x="3886200" y="1828800"/>
            <a:ext cx="3429000" cy="1077218"/>
          </a:xfrm>
          <a:prstGeom prst="rect">
            <a:avLst/>
          </a:prstGeom>
          <a:noFill/>
          <a:ln>
            <a:solidFill>
              <a:schemeClr val="tx1"/>
            </a:solidFill>
          </a:ln>
        </p:spPr>
        <p:txBody>
          <a:bodyPr wrap="square" rtlCol="0">
            <a:spAutoFit/>
          </a:bodyPr>
          <a:lstStyle/>
          <a:p>
            <a:r>
              <a:rPr lang="en-US" sz="1600" b="1" dirty="0" smtClean="0"/>
              <a:t>Parts:</a:t>
            </a:r>
          </a:p>
          <a:p>
            <a:pPr marL="285750" indent="-285750">
              <a:buFont typeface="Arial" pitchFamily="34" charset="0"/>
              <a:buChar char="•"/>
            </a:pPr>
            <a:r>
              <a:rPr lang="en-US" sz="1600" dirty="0" smtClean="0"/>
              <a:t>b3.stl (x4)</a:t>
            </a:r>
          </a:p>
          <a:p>
            <a:pPr marL="285750" indent="-285750">
              <a:buFont typeface="Arial" pitchFamily="34" charset="0"/>
              <a:buChar char="•"/>
            </a:pPr>
            <a:r>
              <a:rPr lang="en-US" sz="1600" dirty="0" smtClean="0"/>
              <a:t>Pulley P1 (x4)</a:t>
            </a:r>
          </a:p>
          <a:p>
            <a:pPr marL="285750" indent="-285750">
              <a:buFont typeface="Arial" pitchFamily="34" charset="0"/>
              <a:buChar char="•"/>
            </a:pPr>
            <a:r>
              <a:rPr lang="en-US" sz="1600" dirty="0" smtClean="0"/>
              <a:t>L3/8” pin J1 (x6)</a:t>
            </a:r>
            <a:endParaRPr lang="en-US" sz="1600" dirty="0"/>
          </a:p>
        </p:txBody>
      </p:sp>
      <p:pic>
        <p:nvPicPr>
          <p:cNvPr id="3789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5282" y="4139806"/>
            <a:ext cx="3773514" cy="24084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789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1067" y="4139806"/>
            <a:ext cx="2934753" cy="24500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TextBox 18"/>
          <p:cNvSpPr txBox="1"/>
          <p:nvPr/>
        </p:nvSpPr>
        <p:spPr>
          <a:xfrm>
            <a:off x="6313902" y="6693805"/>
            <a:ext cx="428322" cy="369332"/>
          </a:xfrm>
          <a:prstGeom prst="rect">
            <a:avLst/>
          </a:prstGeom>
          <a:noFill/>
        </p:spPr>
        <p:txBody>
          <a:bodyPr wrap="none" rtlCol="0">
            <a:spAutoFit/>
          </a:bodyPr>
          <a:lstStyle/>
          <a:p>
            <a:r>
              <a:rPr lang="en-US" dirty="0" smtClean="0"/>
              <a:t>x2</a:t>
            </a:r>
            <a:endParaRPr lang="en-US" dirty="0"/>
          </a:p>
        </p:txBody>
      </p:sp>
    </p:spTree>
    <p:extLst>
      <p:ext uri="{BB962C8B-B14F-4D97-AF65-F5344CB8AC3E}">
        <p14:creationId xmlns:p14="http://schemas.microsoft.com/office/powerpoint/2010/main" val="170624868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4" name="TextBox 3"/>
          <p:cNvSpPr txBox="1"/>
          <p:nvPr/>
        </p:nvSpPr>
        <p:spPr>
          <a:xfrm>
            <a:off x="2604338" y="1181100"/>
            <a:ext cx="2478755" cy="369332"/>
          </a:xfrm>
          <a:prstGeom prst="rect">
            <a:avLst/>
          </a:prstGeom>
          <a:noFill/>
        </p:spPr>
        <p:txBody>
          <a:bodyPr wrap="none" rtlCol="0">
            <a:spAutoFit/>
          </a:bodyPr>
          <a:lstStyle/>
          <a:p>
            <a:r>
              <a:rPr lang="en-US" dirty="0" smtClean="0">
                <a:latin typeface="YaleAdmin-WebSmallCap" pitchFamily="2" charset="0"/>
              </a:rPr>
              <a:t>Flexure-Base Fingers</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04377" y="9277350"/>
            <a:ext cx="622286" cy="769441"/>
          </a:xfrm>
          <a:prstGeom prst="rect">
            <a:avLst/>
          </a:prstGeom>
          <a:noFill/>
        </p:spPr>
        <p:txBody>
          <a:bodyPr wrap="none" rtlCol="0">
            <a:spAutoFit/>
          </a:bodyPr>
          <a:lstStyle/>
          <a:p>
            <a:r>
              <a:rPr lang="en-US" sz="4400" dirty="0" smtClean="0">
                <a:latin typeface="YaleDesign-WebSmallCap" pitchFamily="2" charset="0"/>
              </a:rPr>
              <a:t>13</a:t>
            </a:r>
            <a:endParaRPr lang="en-US" sz="4400" dirty="0">
              <a:latin typeface="YaleDesign-WebSmallCap" pitchFamily="2" charset="0"/>
            </a:endParaRPr>
          </a:p>
        </p:txBody>
      </p:sp>
      <p:sp>
        <p:nvSpPr>
          <p:cNvPr id="15" name="TextBox 14"/>
          <p:cNvSpPr txBox="1"/>
          <p:nvPr/>
        </p:nvSpPr>
        <p:spPr>
          <a:xfrm>
            <a:off x="255281" y="8651591"/>
            <a:ext cx="5840719" cy="923330"/>
          </a:xfrm>
          <a:prstGeom prst="rect">
            <a:avLst/>
          </a:prstGeom>
          <a:noFill/>
        </p:spPr>
        <p:txBody>
          <a:bodyPr wrap="square" rtlCol="0">
            <a:spAutoFit/>
          </a:bodyPr>
          <a:lstStyle/>
          <a:p>
            <a:pPr algn="just"/>
            <a:r>
              <a:rPr lang="en-US" dirty="0" smtClean="0"/>
              <a:t>For pivot-base fingers, skip to step 17. Use a shim as done in steps 8 and 11 to ensure that nylon pulley spins freely at finger base</a:t>
            </a:r>
            <a:endParaRPr lang="en-US" dirty="0"/>
          </a:p>
        </p:txBody>
      </p:sp>
      <p:pic>
        <p:nvPicPr>
          <p:cNvPr id="389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51377"/>
            <a:ext cx="4002151" cy="34575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TextBox 19"/>
          <p:cNvSpPr txBox="1"/>
          <p:nvPr/>
        </p:nvSpPr>
        <p:spPr>
          <a:xfrm>
            <a:off x="3886200" y="1828800"/>
            <a:ext cx="3429000" cy="1077218"/>
          </a:xfrm>
          <a:prstGeom prst="rect">
            <a:avLst/>
          </a:prstGeom>
          <a:noFill/>
          <a:ln>
            <a:solidFill>
              <a:schemeClr val="tx1"/>
            </a:solidFill>
          </a:ln>
        </p:spPr>
        <p:txBody>
          <a:bodyPr wrap="square" rtlCol="0">
            <a:spAutoFit/>
          </a:bodyPr>
          <a:lstStyle/>
          <a:p>
            <a:r>
              <a:rPr lang="en-US" sz="1600" b="1" dirty="0" smtClean="0"/>
              <a:t>Parts:</a:t>
            </a:r>
          </a:p>
          <a:p>
            <a:pPr marL="285750" indent="-285750">
              <a:buFont typeface="Arial" pitchFamily="34" charset="0"/>
              <a:buChar char="•"/>
            </a:pPr>
            <a:r>
              <a:rPr lang="en-US" sz="1600" dirty="0" err="1" smtClean="0"/>
              <a:t>finger.stl</a:t>
            </a:r>
            <a:r>
              <a:rPr lang="en-US" sz="1600" dirty="0" smtClean="0"/>
              <a:t> (x4)</a:t>
            </a:r>
          </a:p>
          <a:p>
            <a:pPr marL="285750" indent="-285750">
              <a:buFont typeface="Arial" pitchFamily="34" charset="0"/>
              <a:buChar char="•"/>
            </a:pPr>
            <a:r>
              <a:rPr lang="en-US" sz="1600" dirty="0" smtClean="0"/>
              <a:t>Pulley P1 (x4)</a:t>
            </a:r>
          </a:p>
          <a:p>
            <a:pPr marL="285750" indent="-285750">
              <a:buFont typeface="Arial" pitchFamily="34" charset="0"/>
              <a:buChar char="•"/>
            </a:pPr>
            <a:r>
              <a:rPr lang="en-US" sz="1600" dirty="0" smtClean="0"/>
              <a:t>L5/8” pin J2 (x12)</a:t>
            </a:r>
            <a:endParaRPr lang="en-US" sz="1600" dirty="0"/>
          </a:p>
        </p:txBody>
      </p:sp>
      <p:pic>
        <p:nvPicPr>
          <p:cNvPr id="389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5141" y="4298046"/>
            <a:ext cx="4240741" cy="32644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 name="TextBox 23"/>
          <p:cNvSpPr txBox="1"/>
          <p:nvPr/>
        </p:nvSpPr>
        <p:spPr>
          <a:xfrm>
            <a:off x="5357560" y="6900710"/>
            <a:ext cx="428322" cy="369332"/>
          </a:xfrm>
          <a:prstGeom prst="rect">
            <a:avLst/>
          </a:prstGeom>
          <a:noFill/>
        </p:spPr>
        <p:txBody>
          <a:bodyPr wrap="none" rtlCol="0">
            <a:spAutoFit/>
          </a:bodyPr>
          <a:lstStyle/>
          <a:p>
            <a:r>
              <a:rPr lang="en-US" dirty="0" smtClean="0"/>
              <a:t>x4</a:t>
            </a:r>
            <a:endParaRPr lang="en-US" dirty="0"/>
          </a:p>
        </p:txBody>
      </p:sp>
    </p:spTree>
    <p:extLst>
      <p:ext uri="{BB962C8B-B14F-4D97-AF65-F5344CB8AC3E}">
        <p14:creationId xmlns:p14="http://schemas.microsoft.com/office/powerpoint/2010/main" val="15176250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4" name="TextBox 3"/>
          <p:cNvSpPr txBox="1"/>
          <p:nvPr/>
        </p:nvSpPr>
        <p:spPr>
          <a:xfrm>
            <a:off x="2426917" y="1181100"/>
            <a:ext cx="2917978" cy="369332"/>
          </a:xfrm>
          <a:prstGeom prst="rect">
            <a:avLst/>
          </a:prstGeom>
          <a:noFill/>
        </p:spPr>
        <p:txBody>
          <a:bodyPr wrap="none" rtlCol="0">
            <a:spAutoFit/>
          </a:bodyPr>
          <a:lstStyle/>
          <a:p>
            <a:r>
              <a:rPr lang="en-US" dirty="0" smtClean="0">
                <a:latin typeface="YaleAdmin-WebSmallCap" pitchFamily="2" charset="0"/>
              </a:rPr>
              <a:t>Flexure-Base Fingers Top</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04377" y="9277350"/>
            <a:ext cx="657552" cy="769441"/>
          </a:xfrm>
          <a:prstGeom prst="rect">
            <a:avLst/>
          </a:prstGeom>
          <a:noFill/>
        </p:spPr>
        <p:txBody>
          <a:bodyPr wrap="none" rtlCol="0">
            <a:spAutoFit/>
          </a:bodyPr>
          <a:lstStyle/>
          <a:p>
            <a:r>
              <a:rPr lang="en-US" sz="4400" dirty="0" smtClean="0">
                <a:latin typeface="YaleDesign-WebSmallCap" pitchFamily="2" charset="0"/>
              </a:rPr>
              <a:t>14</a:t>
            </a:r>
            <a:endParaRPr lang="en-US" sz="4400" dirty="0">
              <a:latin typeface="YaleDesign-WebSmallCap" pitchFamily="2" charset="0"/>
            </a:endParaRPr>
          </a:p>
        </p:txBody>
      </p:sp>
      <p:sp>
        <p:nvSpPr>
          <p:cNvPr id="15" name="TextBox 14"/>
          <p:cNvSpPr txBox="1"/>
          <p:nvPr/>
        </p:nvSpPr>
        <p:spPr>
          <a:xfrm>
            <a:off x="255281" y="8651591"/>
            <a:ext cx="5840719" cy="646331"/>
          </a:xfrm>
          <a:prstGeom prst="rect">
            <a:avLst/>
          </a:prstGeom>
          <a:noFill/>
        </p:spPr>
        <p:txBody>
          <a:bodyPr wrap="square" rtlCol="0">
            <a:spAutoFit/>
          </a:bodyPr>
          <a:lstStyle/>
          <a:p>
            <a:pPr algn="just"/>
            <a:r>
              <a:rPr lang="en-US" dirty="0" smtClean="0"/>
              <a:t>Insert fingers into top plate from above as illustrated in the figures. Finger base should lie flush with plate </a:t>
            </a:r>
            <a:r>
              <a:rPr lang="en-US" i="1" dirty="0" smtClean="0"/>
              <a:t>a2.stl</a:t>
            </a:r>
            <a:endParaRPr lang="en-US" i="1" dirty="0"/>
          </a:p>
        </p:txBody>
      </p:sp>
      <p:pic>
        <p:nvPicPr>
          <p:cNvPr id="11" name="Picture 10"/>
          <p:cNvPicPr/>
          <p:nvPr/>
        </p:nvPicPr>
        <p:blipFill>
          <a:blip r:embed="rId2"/>
          <a:stretch>
            <a:fillRect/>
          </a:stretch>
        </p:blipFill>
        <p:spPr>
          <a:xfrm>
            <a:off x="206144" y="7055894"/>
            <a:ext cx="7066126" cy="1236572"/>
          </a:xfrm>
          <a:prstGeom prst="rect">
            <a:avLst/>
          </a:prstGeom>
        </p:spPr>
      </p:pic>
      <p:pic>
        <p:nvPicPr>
          <p:cNvPr id="399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18" y="1692321"/>
            <a:ext cx="3839782" cy="27159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993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6144" y="4326337"/>
            <a:ext cx="3888290" cy="23617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9940"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54447" y="4694829"/>
            <a:ext cx="2803287" cy="21024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TextBox 19"/>
          <p:cNvSpPr txBox="1"/>
          <p:nvPr/>
        </p:nvSpPr>
        <p:spPr>
          <a:xfrm>
            <a:off x="3886200" y="1828800"/>
            <a:ext cx="3429000" cy="1077218"/>
          </a:xfrm>
          <a:prstGeom prst="rect">
            <a:avLst/>
          </a:prstGeom>
          <a:noFill/>
          <a:ln>
            <a:solidFill>
              <a:schemeClr val="tx1"/>
            </a:solidFill>
          </a:ln>
        </p:spPr>
        <p:txBody>
          <a:bodyPr wrap="square" rtlCol="0">
            <a:spAutoFit/>
          </a:bodyPr>
          <a:lstStyle/>
          <a:p>
            <a:r>
              <a:rPr lang="en-US" sz="1600" b="1" dirty="0" smtClean="0"/>
              <a:t>Parts:</a:t>
            </a:r>
          </a:p>
          <a:p>
            <a:pPr marL="285750" indent="-285750">
              <a:buFont typeface="Arial" pitchFamily="34" charset="0"/>
              <a:buChar char="•"/>
            </a:pPr>
            <a:r>
              <a:rPr lang="en-US" sz="1600" dirty="0" smtClean="0"/>
              <a:t>Finger sub-assembly from step 13 (x4)</a:t>
            </a:r>
          </a:p>
          <a:p>
            <a:pPr marL="285750" indent="-285750">
              <a:buFont typeface="Arial" pitchFamily="34" charset="0"/>
              <a:buChar char="•"/>
            </a:pPr>
            <a:r>
              <a:rPr lang="en-US" sz="1600" dirty="0" smtClean="0"/>
              <a:t>a2.stl</a:t>
            </a:r>
            <a:endParaRPr lang="en-US" sz="1600" dirty="0"/>
          </a:p>
        </p:txBody>
      </p:sp>
    </p:spTree>
    <p:extLst>
      <p:ext uri="{BB962C8B-B14F-4D97-AF65-F5344CB8AC3E}">
        <p14:creationId xmlns:p14="http://schemas.microsoft.com/office/powerpoint/2010/main" val="16843703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Parts List 1/2 (Flexure Base)</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297324809"/>
              </p:ext>
            </p:extLst>
          </p:nvPr>
        </p:nvGraphicFramePr>
        <p:xfrm>
          <a:off x="466725" y="1285876"/>
          <a:ext cx="6838952" cy="4002211"/>
        </p:xfrm>
        <a:graphic>
          <a:graphicData uri="http://schemas.openxmlformats.org/drawingml/2006/table">
            <a:tbl>
              <a:tblPr firstRow="1" bandRow="1">
                <a:tableStyleId>{5C22544A-7EE6-4342-B048-85BDC9FD1C3A}</a:tableStyleId>
              </a:tblPr>
              <a:tblGrid>
                <a:gridCol w="2486025"/>
                <a:gridCol w="933451"/>
                <a:gridCol w="1533524"/>
                <a:gridCol w="1885952"/>
              </a:tblGrid>
              <a:tr h="309019">
                <a:tc>
                  <a:txBody>
                    <a:bodyPr/>
                    <a:lstStyle/>
                    <a:p>
                      <a:r>
                        <a:rPr lang="en-US" sz="1200" dirty="0" smtClean="0"/>
                        <a:t>Part Name</a:t>
                      </a:r>
                      <a:endParaRPr lang="en-US" sz="1200" dirty="0"/>
                    </a:p>
                  </a:txBody>
                  <a:tcPr/>
                </a:tc>
                <a:tc>
                  <a:txBody>
                    <a:bodyPr/>
                    <a:lstStyle/>
                    <a:p>
                      <a:r>
                        <a:rPr lang="en-US" sz="1200" dirty="0" smtClean="0"/>
                        <a:t>Quantity</a:t>
                      </a:r>
                      <a:endParaRPr lang="en-US" sz="1200" dirty="0"/>
                    </a:p>
                  </a:txBody>
                  <a:tcPr/>
                </a:tc>
                <a:tc>
                  <a:txBody>
                    <a:bodyPr/>
                    <a:lstStyle/>
                    <a:p>
                      <a:r>
                        <a:rPr lang="en-US" sz="1200" dirty="0" smtClean="0"/>
                        <a:t>Usage</a:t>
                      </a:r>
                      <a:endParaRPr lang="en-US" sz="1200" dirty="0"/>
                    </a:p>
                  </a:txBody>
                  <a:tcPr/>
                </a:tc>
                <a:tc>
                  <a:txBody>
                    <a:bodyPr/>
                    <a:lstStyle/>
                    <a:p>
                      <a:r>
                        <a:rPr lang="en-US" sz="1200" dirty="0" smtClean="0"/>
                        <a:t>Vendor</a:t>
                      </a:r>
                      <a:endParaRPr lang="en-US" sz="1200" dirty="0"/>
                    </a:p>
                  </a:txBody>
                  <a:tcPr/>
                </a:tc>
              </a:tr>
              <a:tr h="307766">
                <a:tc>
                  <a:txBody>
                    <a:bodyPr/>
                    <a:lstStyle/>
                    <a:p>
                      <a:r>
                        <a:rPr lang="en-US" sz="1200" dirty="0" smtClean="0"/>
                        <a:t>a1.stl</a:t>
                      </a:r>
                      <a:endParaRPr lang="en-US" sz="1200" dirty="0"/>
                    </a:p>
                  </a:txBody>
                  <a:tcPr/>
                </a:tc>
                <a:tc>
                  <a:txBody>
                    <a:bodyPr/>
                    <a:lstStyle/>
                    <a:p>
                      <a:r>
                        <a:rPr lang="en-US" sz="1200" dirty="0" smtClean="0"/>
                        <a:t>1</a:t>
                      </a:r>
                      <a:endParaRPr lang="en-US" sz="1200" dirty="0"/>
                    </a:p>
                  </a:txBody>
                  <a:tcPr/>
                </a:tc>
                <a:tc>
                  <a:txBody>
                    <a:bodyPr/>
                    <a:lstStyle/>
                    <a:p>
                      <a:r>
                        <a:rPr lang="en-US" sz="1200" dirty="0" smtClean="0"/>
                        <a:t>Top Keeper Plate</a:t>
                      </a:r>
                      <a:endParaRPr lang="en-US" sz="1200" dirty="0"/>
                    </a:p>
                  </a:txBody>
                  <a:tcPr/>
                </a:tc>
                <a:tc>
                  <a:txBody>
                    <a:bodyPr/>
                    <a:lstStyle/>
                    <a:p>
                      <a:r>
                        <a:rPr lang="en-US" sz="1200" dirty="0" smtClean="0"/>
                        <a:t>3D Print</a:t>
                      </a:r>
                      <a:endParaRPr lang="en-US" sz="1200" dirty="0"/>
                    </a:p>
                  </a:txBody>
                  <a:tcPr/>
                </a:tc>
              </a:tr>
              <a:tr h="307766">
                <a:tc>
                  <a:txBody>
                    <a:bodyPr/>
                    <a:lstStyle/>
                    <a:p>
                      <a:r>
                        <a:rPr lang="en-US" sz="1200" dirty="0" smtClean="0"/>
                        <a:t>a2.stl</a:t>
                      </a:r>
                      <a:endParaRPr lang="en-US" sz="1200" dirty="0"/>
                    </a:p>
                  </a:txBody>
                  <a:tcPr/>
                </a:tc>
                <a:tc>
                  <a:txBody>
                    <a:bodyPr/>
                    <a:lstStyle/>
                    <a:p>
                      <a:r>
                        <a:rPr lang="en-US" sz="1200" dirty="0" smtClean="0"/>
                        <a:t>1</a:t>
                      </a:r>
                      <a:endParaRPr lang="en-US" sz="1200" dirty="0"/>
                    </a:p>
                  </a:txBody>
                  <a:tcPr/>
                </a:tc>
                <a:tc>
                  <a:txBody>
                    <a:bodyPr/>
                    <a:lstStyle/>
                    <a:p>
                      <a:r>
                        <a:rPr lang="en-US" sz="1200" dirty="0" smtClean="0"/>
                        <a:t>Top</a:t>
                      </a:r>
                      <a:r>
                        <a:rPr lang="en-US" sz="1200" baseline="0" dirty="0" smtClean="0"/>
                        <a:t> Plate</a:t>
                      </a:r>
                      <a:endParaRPr lang="en-US" sz="1200" dirty="0"/>
                    </a:p>
                  </a:txBody>
                  <a:tcPr/>
                </a:tc>
                <a:tc>
                  <a:txBody>
                    <a:bodyPr/>
                    <a:lstStyle/>
                    <a:p>
                      <a:r>
                        <a:rPr lang="en-US" sz="1200" dirty="0" smtClean="0"/>
                        <a:t>3D Print</a:t>
                      </a:r>
                      <a:endParaRPr lang="en-US" sz="1200" dirty="0"/>
                    </a:p>
                  </a:txBody>
                  <a:tcPr/>
                </a:tc>
              </a:tr>
              <a:tr h="307766">
                <a:tc>
                  <a:txBody>
                    <a:bodyPr/>
                    <a:lstStyle/>
                    <a:p>
                      <a:r>
                        <a:rPr lang="en-US" sz="1200" dirty="0" smtClean="0"/>
                        <a:t>a3.stl</a:t>
                      </a:r>
                      <a:endParaRPr lang="en-US" sz="1200" dirty="0"/>
                    </a:p>
                  </a:txBody>
                  <a:tcPr/>
                </a:tc>
                <a:tc>
                  <a:txBody>
                    <a:bodyPr/>
                    <a:lstStyle/>
                    <a:p>
                      <a:r>
                        <a:rPr lang="en-US" sz="1200" dirty="0" smtClean="0"/>
                        <a:t>1</a:t>
                      </a:r>
                      <a:endParaRPr lang="en-US" sz="1200" dirty="0"/>
                    </a:p>
                  </a:txBody>
                  <a:tcPr/>
                </a:tc>
                <a:tc>
                  <a:txBody>
                    <a:bodyPr/>
                    <a:lstStyle/>
                    <a:p>
                      <a:r>
                        <a:rPr lang="en-US" sz="1200" dirty="0" smtClean="0"/>
                        <a:t>Bottom Plate</a:t>
                      </a:r>
                      <a:endParaRPr lang="en-US" sz="1200" dirty="0"/>
                    </a:p>
                  </a:txBody>
                  <a:tcPr/>
                </a:tc>
                <a:tc>
                  <a:txBody>
                    <a:bodyPr/>
                    <a:lstStyle/>
                    <a:p>
                      <a:r>
                        <a:rPr lang="en-US" sz="1200" dirty="0" smtClean="0"/>
                        <a:t>3D Print</a:t>
                      </a:r>
                      <a:endParaRPr lang="en-US" sz="1200" dirty="0"/>
                    </a:p>
                  </a:txBody>
                  <a:tcPr/>
                </a:tc>
              </a:tr>
              <a:tr h="307766">
                <a:tc>
                  <a:txBody>
                    <a:bodyPr/>
                    <a:lstStyle/>
                    <a:p>
                      <a:r>
                        <a:rPr lang="en-US" sz="1200" dirty="0" smtClean="0"/>
                        <a:t>a4.stl</a:t>
                      </a:r>
                      <a:endParaRPr lang="en-US" sz="1200" dirty="0"/>
                    </a:p>
                  </a:txBody>
                  <a:tcPr/>
                </a:tc>
                <a:tc>
                  <a:txBody>
                    <a:bodyPr/>
                    <a:lstStyle/>
                    <a:p>
                      <a:r>
                        <a:rPr lang="en-US" sz="1200" dirty="0" smtClean="0"/>
                        <a:t>1</a:t>
                      </a:r>
                      <a:endParaRPr lang="en-US" sz="1200" dirty="0"/>
                    </a:p>
                  </a:txBody>
                  <a:tcPr/>
                </a:tc>
                <a:tc>
                  <a:txBody>
                    <a:bodyPr/>
                    <a:lstStyle/>
                    <a:p>
                      <a:r>
                        <a:rPr lang="en-US" sz="1200" dirty="0" smtClean="0"/>
                        <a:t>Bottom Keeper Plate</a:t>
                      </a:r>
                      <a:endParaRPr lang="en-US" sz="1200" dirty="0"/>
                    </a:p>
                  </a:txBody>
                  <a:tcPr/>
                </a:tc>
                <a:tc>
                  <a:txBody>
                    <a:bodyPr/>
                    <a:lstStyle/>
                    <a:p>
                      <a:r>
                        <a:rPr lang="en-US" sz="1200" dirty="0" smtClean="0"/>
                        <a:t>3D Print</a:t>
                      </a:r>
                      <a:endParaRPr lang="en-US" sz="1200" dirty="0"/>
                    </a:p>
                  </a:txBody>
                  <a:tcPr/>
                </a:tc>
              </a:tr>
              <a:tr h="307766">
                <a:tc>
                  <a:txBody>
                    <a:bodyPr/>
                    <a:lstStyle/>
                    <a:p>
                      <a:r>
                        <a:rPr lang="en-US" sz="1200" dirty="0" smtClean="0"/>
                        <a:t>b1.stl</a:t>
                      </a:r>
                      <a:endParaRPr lang="en-US" sz="1200" dirty="0"/>
                    </a:p>
                  </a:txBody>
                  <a:tcPr/>
                </a:tc>
                <a:tc>
                  <a:txBody>
                    <a:bodyPr/>
                    <a:lstStyle/>
                    <a:p>
                      <a:r>
                        <a:rPr lang="en-US" sz="1200" dirty="0" smtClean="0"/>
                        <a:t>2</a:t>
                      </a:r>
                      <a:endParaRPr lang="en-US" sz="1200" dirty="0"/>
                    </a:p>
                  </a:txBody>
                  <a:tcPr/>
                </a:tc>
                <a:tc>
                  <a:txBody>
                    <a:bodyPr/>
                    <a:lstStyle/>
                    <a:p>
                      <a:r>
                        <a:rPr lang="en-US" sz="1200" dirty="0" smtClean="0"/>
                        <a:t>Drive Pulley Block</a:t>
                      </a:r>
                      <a:endParaRPr lang="en-US" sz="1200" dirty="0"/>
                    </a:p>
                  </a:txBody>
                  <a:tcPr/>
                </a:tc>
                <a:tc>
                  <a:txBody>
                    <a:bodyPr/>
                    <a:lstStyle/>
                    <a:p>
                      <a:r>
                        <a:rPr lang="en-US" sz="1200" dirty="0" smtClean="0"/>
                        <a:t>3D Print</a:t>
                      </a:r>
                      <a:endParaRPr lang="en-US" sz="1200" dirty="0"/>
                    </a:p>
                  </a:txBody>
                  <a:tcPr/>
                </a:tc>
              </a:tr>
              <a:tr h="307766">
                <a:tc>
                  <a:txBody>
                    <a:bodyPr/>
                    <a:lstStyle/>
                    <a:p>
                      <a:r>
                        <a:rPr lang="en-US" sz="1200" dirty="0" smtClean="0"/>
                        <a:t>b2.stl</a:t>
                      </a:r>
                      <a:endParaRPr lang="en-US" sz="1200" dirty="0"/>
                    </a:p>
                  </a:txBody>
                  <a:tcPr/>
                </a:tc>
                <a:tc>
                  <a:txBody>
                    <a:bodyPr/>
                    <a:lstStyle/>
                    <a:p>
                      <a:r>
                        <a:rPr lang="en-US" sz="1200" dirty="0" smtClean="0"/>
                        <a:t>2</a:t>
                      </a:r>
                      <a:endParaRPr lang="en-US" sz="1200" dirty="0"/>
                    </a:p>
                  </a:txBody>
                  <a:tcPr/>
                </a:tc>
                <a:tc>
                  <a:txBody>
                    <a:bodyPr/>
                    <a:lstStyle/>
                    <a:p>
                      <a:r>
                        <a:rPr lang="en-US" sz="1200" dirty="0" smtClean="0"/>
                        <a:t>Routing Base Block</a:t>
                      </a:r>
                      <a:endParaRPr lang="en-US" sz="1200" dirty="0"/>
                    </a:p>
                  </a:txBody>
                  <a:tcPr/>
                </a:tc>
                <a:tc>
                  <a:txBody>
                    <a:bodyPr/>
                    <a:lstStyle/>
                    <a:p>
                      <a:r>
                        <a:rPr lang="en-US" sz="1200" dirty="0" smtClean="0"/>
                        <a:t>3D Print</a:t>
                      </a:r>
                      <a:endParaRPr lang="en-US" sz="1200" dirty="0"/>
                    </a:p>
                  </a:txBody>
                  <a:tcPr/>
                </a:tc>
              </a:tr>
              <a:tr h="307766">
                <a:tc>
                  <a:txBody>
                    <a:bodyPr/>
                    <a:lstStyle/>
                    <a:p>
                      <a:r>
                        <a:rPr lang="en-US" sz="1200" dirty="0" smtClean="0"/>
                        <a:t>b3.stl</a:t>
                      </a:r>
                      <a:endParaRPr lang="en-US" sz="1200" dirty="0"/>
                    </a:p>
                  </a:txBody>
                  <a:tcPr/>
                </a:tc>
                <a:tc>
                  <a:txBody>
                    <a:bodyPr/>
                    <a:lstStyle/>
                    <a:p>
                      <a:r>
                        <a:rPr lang="en-US" sz="1200" dirty="0" smtClean="0"/>
                        <a:t>4</a:t>
                      </a:r>
                      <a:endParaRPr lang="en-US" sz="1200" dirty="0"/>
                    </a:p>
                  </a:txBody>
                  <a:tcPr/>
                </a:tc>
                <a:tc>
                  <a:txBody>
                    <a:bodyPr/>
                    <a:lstStyle/>
                    <a:p>
                      <a:r>
                        <a:rPr lang="en-US" sz="1200" dirty="0" smtClean="0"/>
                        <a:t>Differential Block</a:t>
                      </a:r>
                      <a:endParaRPr lang="en-US" sz="1200" dirty="0"/>
                    </a:p>
                  </a:txBody>
                  <a:tcPr/>
                </a:tc>
                <a:tc>
                  <a:txBody>
                    <a:bodyPr/>
                    <a:lstStyle/>
                    <a:p>
                      <a:r>
                        <a:rPr lang="en-US" sz="1200" dirty="0" smtClean="0"/>
                        <a:t>3D Print</a:t>
                      </a:r>
                      <a:endParaRPr lang="en-US" sz="1200" dirty="0"/>
                    </a:p>
                  </a:txBody>
                  <a:tcPr/>
                </a:tc>
              </a:tr>
              <a:tr h="307766">
                <a:tc>
                  <a:txBody>
                    <a:bodyPr/>
                    <a:lstStyle/>
                    <a:p>
                      <a:r>
                        <a:rPr lang="en-US" sz="1200" dirty="0" smtClean="0"/>
                        <a:t>b4_a.stl, b4_b.stl</a:t>
                      </a:r>
                      <a:endParaRPr lang="en-US" sz="1200" dirty="0"/>
                    </a:p>
                  </a:txBody>
                  <a:tcPr/>
                </a:tc>
                <a:tc>
                  <a:txBody>
                    <a:bodyPr/>
                    <a:lstStyle/>
                    <a:p>
                      <a:r>
                        <a:rPr lang="en-US" sz="1200" dirty="0" smtClean="0"/>
                        <a:t>1</a:t>
                      </a:r>
                      <a:endParaRPr lang="en-US" sz="1200" dirty="0"/>
                    </a:p>
                  </a:txBody>
                  <a:tcPr/>
                </a:tc>
                <a:tc>
                  <a:txBody>
                    <a:bodyPr/>
                    <a:lstStyle/>
                    <a:p>
                      <a:r>
                        <a:rPr lang="en-US" sz="1200" dirty="0" smtClean="0"/>
                        <a:t>Servo Block </a:t>
                      </a:r>
                      <a:endParaRPr lang="en-US" sz="1200" dirty="0"/>
                    </a:p>
                  </a:txBody>
                  <a:tcPr/>
                </a:tc>
                <a:tc>
                  <a:txBody>
                    <a:bodyPr/>
                    <a:lstStyle/>
                    <a:p>
                      <a:r>
                        <a:rPr lang="en-US" sz="1200" dirty="0" smtClean="0"/>
                        <a:t>3D Print</a:t>
                      </a:r>
                      <a:endParaRPr lang="en-US" sz="1200" dirty="0"/>
                    </a:p>
                  </a:txBody>
                  <a:tcPr/>
                </a:tc>
              </a:tr>
              <a:tr h="307766">
                <a:tc>
                  <a:txBody>
                    <a:bodyPr/>
                    <a:lstStyle/>
                    <a:p>
                      <a:r>
                        <a:rPr lang="en-US" sz="1200" dirty="0" smtClean="0"/>
                        <a:t>b5.stl</a:t>
                      </a:r>
                      <a:endParaRPr lang="en-US" sz="1200" dirty="0"/>
                    </a:p>
                  </a:txBody>
                  <a:tcPr/>
                </a:tc>
                <a:tc>
                  <a:txBody>
                    <a:bodyPr/>
                    <a:lstStyle/>
                    <a:p>
                      <a:r>
                        <a:rPr lang="en-US" sz="1200" dirty="0" smtClean="0"/>
                        <a:t>1</a:t>
                      </a:r>
                      <a:endParaRPr lang="en-US" sz="1200" dirty="0"/>
                    </a:p>
                  </a:txBody>
                  <a:tcPr/>
                </a:tc>
                <a:tc>
                  <a:txBody>
                    <a:bodyPr/>
                    <a:lstStyle/>
                    <a:p>
                      <a:r>
                        <a:rPr lang="en-US" sz="1200" dirty="0" smtClean="0"/>
                        <a:t>Servo Pulley</a:t>
                      </a:r>
                      <a:endParaRPr lang="en-US" sz="1200" dirty="0"/>
                    </a:p>
                  </a:txBody>
                  <a:tcPr/>
                </a:tc>
                <a:tc>
                  <a:txBody>
                    <a:bodyPr/>
                    <a:lstStyle/>
                    <a:p>
                      <a:r>
                        <a:rPr lang="en-US" sz="1200" dirty="0" smtClean="0"/>
                        <a:t>3D Print</a:t>
                      </a:r>
                      <a:endParaRPr lang="en-US" sz="1200" dirty="0"/>
                    </a:p>
                  </a:txBody>
                  <a:tcPr/>
                </a:tc>
              </a:tr>
              <a:tr h="307766">
                <a:tc>
                  <a:txBody>
                    <a:bodyPr/>
                    <a:lstStyle/>
                    <a:p>
                      <a:r>
                        <a:rPr lang="en-US" sz="1200" dirty="0" smtClean="0"/>
                        <a:t>d1.stl</a:t>
                      </a:r>
                      <a:endParaRPr lang="en-US" sz="1200" dirty="0"/>
                    </a:p>
                  </a:txBody>
                  <a:tcPr/>
                </a:tc>
                <a:tc>
                  <a:txBody>
                    <a:bodyPr/>
                    <a:lstStyle/>
                    <a:p>
                      <a:r>
                        <a:rPr lang="en-US" sz="1200" dirty="0" smtClean="0"/>
                        <a:t>1</a:t>
                      </a:r>
                      <a:endParaRPr lang="en-US" sz="1200" dirty="0"/>
                    </a:p>
                  </a:txBody>
                  <a:tcPr/>
                </a:tc>
                <a:tc>
                  <a:txBody>
                    <a:bodyPr/>
                    <a:lstStyle/>
                    <a:p>
                      <a:r>
                        <a:rPr lang="en-US" sz="1200" dirty="0" err="1" smtClean="0"/>
                        <a:t>Sunon</a:t>
                      </a:r>
                      <a:r>
                        <a:rPr lang="en-US" sz="1200" dirty="0" smtClean="0"/>
                        <a:t> Fan Clamp*</a:t>
                      </a:r>
                      <a:endParaRPr lang="en-US" sz="1200" dirty="0"/>
                    </a:p>
                  </a:txBody>
                  <a:tcPr/>
                </a:tc>
                <a:tc>
                  <a:txBody>
                    <a:bodyPr/>
                    <a:lstStyle/>
                    <a:p>
                      <a:r>
                        <a:rPr lang="en-US" sz="1200" dirty="0" smtClean="0"/>
                        <a:t>3D Print</a:t>
                      </a:r>
                      <a:endParaRPr lang="en-US" sz="1200" dirty="0"/>
                    </a:p>
                  </a:txBody>
                  <a:tcPr/>
                </a:tc>
              </a:tr>
              <a:tr h="307766">
                <a:tc>
                  <a:txBody>
                    <a:bodyPr/>
                    <a:lstStyle/>
                    <a:p>
                      <a:r>
                        <a:rPr lang="en-US" sz="1200" dirty="0" smtClean="0"/>
                        <a:t>d2_a.stl,</a:t>
                      </a:r>
                      <a:r>
                        <a:rPr lang="en-US" sz="1200" baseline="0" dirty="0" smtClean="0"/>
                        <a:t> d2_b.stl</a:t>
                      </a:r>
                      <a:endParaRPr lang="en-US" sz="1200" dirty="0"/>
                    </a:p>
                  </a:txBody>
                  <a:tcPr/>
                </a:tc>
                <a:tc>
                  <a:txBody>
                    <a:bodyPr/>
                    <a:lstStyle/>
                    <a:p>
                      <a:r>
                        <a:rPr lang="en-US" sz="1200" dirty="0" smtClean="0"/>
                        <a:t>1</a:t>
                      </a:r>
                      <a:endParaRPr lang="en-US" sz="1200" dirty="0"/>
                    </a:p>
                  </a:txBody>
                  <a:tcPr/>
                </a:tc>
                <a:tc>
                  <a:txBody>
                    <a:bodyPr/>
                    <a:lstStyle/>
                    <a:p>
                      <a:r>
                        <a:rPr lang="en-US" sz="1200" dirty="0" smtClean="0"/>
                        <a:t>Case</a:t>
                      </a:r>
                      <a:r>
                        <a:rPr lang="en-US" sz="1200" baseline="0" dirty="0" smtClean="0"/>
                        <a:t> Shell*</a:t>
                      </a:r>
                      <a:endParaRPr lang="en-US" sz="1200" dirty="0"/>
                    </a:p>
                  </a:txBody>
                  <a:tcPr/>
                </a:tc>
                <a:tc>
                  <a:txBody>
                    <a:bodyPr/>
                    <a:lstStyle/>
                    <a:p>
                      <a:r>
                        <a:rPr lang="en-US" sz="1200" dirty="0" smtClean="0"/>
                        <a:t>3D Print</a:t>
                      </a:r>
                      <a:endParaRPr lang="en-US" sz="1200" dirty="0"/>
                    </a:p>
                  </a:txBody>
                  <a:tcPr/>
                </a:tc>
              </a:tr>
              <a:tr h="307766">
                <a:tc>
                  <a:txBody>
                    <a:bodyPr/>
                    <a:lstStyle/>
                    <a:p>
                      <a:r>
                        <a:rPr lang="en-US" sz="1200" dirty="0" err="1" smtClean="0"/>
                        <a:t>finger.stl</a:t>
                      </a:r>
                      <a:endParaRPr lang="en-US" sz="1200" dirty="0"/>
                    </a:p>
                  </a:txBody>
                  <a:tcPr/>
                </a:tc>
                <a:tc>
                  <a:txBody>
                    <a:bodyPr/>
                    <a:lstStyle/>
                    <a:p>
                      <a:r>
                        <a:rPr lang="en-US" sz="1200" dirty="0" smtClean="0"/>
                        <a:t>4</a:t>
                      </a:r>
                      <a:endParaRPr lang="en-US" sz="1200" dirty="0"/>
                    </a:p>
                  </a:txBody>
                  <a:tcPr/>
                </a:tc>
                <a:tc>
                  <a:txBody>
                    <a:bodyPr/>
                    <a:lstStyle/>
                    <a:p>
                      <a:r>
                        <a:rPr lang="en-US" sz="1200" dirty="0" smtClean="0"/>
                        <a:t>Finger Molds</a:t>
                      </a:r>
                      <a:endParaRPr lang="en-US" sz="1200" dirty="0"/>
                    </a:p>
                  </a:txBody>
                  <a:tcPr/>
                </a:tc>
                <a:tc>
                  <a:txBody>
                    <a:bodyPr/>
                    <a:lstStyle/>
                    <a:p>
                      <a:r>
                        <a:rPr lang="en-US" sz="1200" dirty="0" smtClean="0"/>
                        <a:t>3D Print</a:t>
                      </a:r>
                      <a:endParaRPr lang="en-US" sz="1200" dirty="0"/>
                    </a:p>
                  </a:txBody>
                  <a:tcPr/>
                </a:tc>
              </a:tr>
            </a:tbl>
          </a:graphicData>
        </a:graphic>
      </p:graphicFrame>
      <p:sp>
        <p:nvSpPr>
          <p:cNvPr id="7" name="TextBox 6"/>
          <p:cNvSpPr txBox="1"/>
          <p:nvPr/>
        </p:nvSpPr>
        <p:spPr>
          <a:xfrm>
            <a:off x="477078" y="9450773"/>
            <a:ext cx="822661" cy="276999"/>
          </a:xfrm>
          <a:prstGeom prst="rect">
            <a:avLst/>
          </a:prstGeom>
          <a:noFill/>
        </p:spPr>
        <p:txBody>
          <a:bodyPr wrap="none" rtlCol="0">
            <a:spAutoFit/>
          </a:bodyPr>
          <a:lstStyle/>
          <a:p>
            <a:r>
              <a:rPr lang="en-US" sz="1200" dirty="0" smtClean="0"/>
              <a:t>* optional</a:t>
            </a:r>
            <a:endParaRPr lang="en-US" sz="1200" dirty="0"/>
          </a:p>
        </p:txBody>
      </p:sp>
    </p:spTree>
    <p:extLst>
      <p:ext uri="{BB962C8B-B14F-4D97-AF65-F5344CB8AC3E}">
        <p14:creationId xmlns:p14="http://schemas.microsoft.com/office/powerpoint/2010/main" val="14768721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4" name="TextBox 3"/>
          <p:cNvSpPr txBox="1"/>
          <p:nvPr/>
        </p:nvSpPr>
        <p:spPr>
          <a:xfrm>
            <a:off x="2426917" y="1181100"/>
            <a:ext cx="2917978" cy="369332"/>
          </a:xfrm>
          <a:prstGeom prst="rect">
            <a:avLst/>
          </a:prstGeom>
          <a:noFill/>
        </p:spPr>
        <p:txBody>
          <a:bodyPr wrap="none" rtlCol="0">
            <a:spAutoFit/>
          </a:bodyPr>
          <a:lstStyle/>
          <a:p>
            <a:r>
              <a:rPr lang="en-US" dirty="0" smtClean="0">
                <a:latin typeface="YaleAdmin-WebSmallCap" pitchFamily="2" charset="0"/>
              </a:rPr>
              <a:t>Flexure-Base Fingers Top</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04377" y="9277350"/>
            <a:ext cx="612668" cy="769441"/>
          </a:xfrm>
          <a:prstGeom prst="rect">
            <a:avLst/>
          </a:prstGeom>
          <a:noFill/>
        </p:spPr>
        <p:txBody>
          <a:bodyPr wrap="none" rtlCol="0">
            <a:spAutoFit/>
          </a:bodyPr>
          <a:lstStyle/>
          <a:p>
            <a:r>
              <a:rPr lang="en-US" sz="4400" dirty="0" smtClean="0">
                <a:latin typeface="YaleDesign-WebSmallCap" pitchFamily="2" charset="0"/>
              </a:rPr>
              <a:t>15</a:t>
            </a:r>
            <a:endParaRPr lang="en-US" sz="4400" dirty="0">
              <a:latin typeface="YaleDesign-WebSmallCap" pitchFamily="2" charset="0"/>
            </a:endParaRPr>
          </a:p>
        </p:txBody>
      </p:sp>
      <p:sp>
        <p:nvSpPr>
          <p:cNvPr id="15" name="TextBox 14"/>
          <p:cNvSpPr txBox="1"/>
          <p:nvPr/>
        </p:nvSpPr>
        <p:spPr>
          <a:xfrm>
            <a:off x="255281" y="8651591"/>
            <a:ext cx="5840719" cy="923330"/>
          </a:xfrm>
          <a:prstGeom prst="rect">
            <a:avLst/>
          </a:prstGeom>
          <a:noFill/>
        </p:spPr>
        <p:txBody>
          <a:bodyPr wrap="square" rtlCol="0">
            <a:spAutoFit/>
          </a:bodyPr>
          <a:lstStyle/>
          <a:p>
            <a:pPr algn="just"/>
            <a:r>
              <a:rPr lang="en-US" dirty="0" smtClean="0"/>
              <a:t>Use socket cap screws and standoffs to fully assemble the top flexure-base sub-assembly. Plates </a:t>
            </a:r>
            <a:r>
              <a:rPr lang="en-US" i="1" dirty="0" smtClean="0"/>
              <a:t>a1.stl</a:t>
            </a:r>
            <a:r>
              <a:rPr lang="en-US" dirty="0" smtClean="0"/>
              <a:t> and </a:t>
            </a:r>
            <a:r>
              <a:rPr lang="en-US" i="1" dirty="0" smtClean="0"/>
              <a:t>a2.stl</a:t>
            </a:r>
            <a:r>
              <a:rPr lang="en-US" dirty="0" smtClean="0"/>
              <a:t> should sandwich and immobilize the finger bases</a:t>
            </a:r>
            <a:endParaRPr lang="en-US" i="1" dirty="0"/>
          </a:p>
        </p:txBody>
      </p:sp>
      <p:pic>
        <p:nvPicPr>
          <p:cNvPr id="409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9670" y="1602891"/>
            <a:ext cx="3527235" cy="36606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6593" y="5113448"/>
            <a:ext cx="3613387" cy="31258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6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7792" y="5519229"/>
            <a:ext cx="3060137" cy="23143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TextBox 19"/>
          <p:cNvSpPr txBox="1"/>
          <p:nvPr/>
        </p:nvSpPr>
        <p:spPr>
          <a:xfrm>
            <a:off x="3886200" y="1828800"/>
            <a:ext cx="3429000" cy="1323439"/>
          </a:xfrm>
          <a:prstGeom prst="rect">
            <a:avLst/>
          </a:prstGeom>
          <a:noFill/>
          <a:ln>
            <a:solidFill>
              <a:schemeClr val="tx1"/>
            </a:solidFill>
          </a:ln>
        </p:spPr>
        <p:txBody>
          <a:bodyPr wrap="square" rtlCol="0">
            <a:spAutoFit/>
          </a:bodyPr>
          <a:lstStyle/>
          <a:p>
            <a:r>
              <a:rPr lang="en-US" sz="1600" b="1" dirty="0" smtClean="0"/>
              <a:t>Parts:</a:t>
            </a:r>
          </a:p>
          <a:p>
            <a:pPr marL="285750" indent="-285750">
              <a:buFont typeface="Arial" pitchFamily="34" charset="0"/>
              <a:buChar char="•"/>
            </a:pPr>
            <a:r>
              <a:rPr lang="en-US" sz="1600" dirty="0" smtClean="0"/>
              <a:t>Sub-assembly from step 14</a:t>
            </a:r>
          </a:p>
          <a:p>
            <a:pPr marL="285750" indent="-285750">
              <a:buFont typeface="Arial" pitchFamily="34" charset="0"/>
              <a:buChar char="•"/>
            </a:pPr>
            <a:r>
              <a:rPr lang="en-US" sz="1600" dirty="0" smtClean="0"/>
              <a:t>a1.stl</a:t>
            </a:r>
          </a:p>
          <a:p>
            <a:pPr marL="285750" indent="-285750">
              <a:buFont typeface="Arial" pitchFamily="34" charset="0"/>
              <a:buChar char="•"/>
            </a:pPr>
            <a:r>
              <a:rPr lang="en-US" sz="1600" dirty="0" smtClean="0"/>
              <a:t>Female standoffs S1 (x4)</a:t>
            </a:r>
          </a:p>
          <a:p>
            <a:pPr marL="285750" indent="-285750">
              <a:buFont typeface="Arial" pitchFamily="34" charset="0"/>
              <a:buChar char="•"/>
            </a:pPr>
            <a:r>
              <a:rPr lang="en-US" sz="1600" dirty="0" smtClean="0"/>
              <a:t>8-32 Socket Cap Screws (x4)</a:t>
            </a:r>
            <a:endParaRPr lang="en-US" sz="1600" dirty="0"/>
          </a:p>
        </p:txBody>
      </p:sp>
    </p:spTree>
    <p:extLst>
      <p:ext uri="{BB962C8B-B14F-4D97-AF65-F5344CB8AC3E}">
        <p14:creationId xmlns:p14="http://schemas.microsoft.com/office/powerpoint/2010/main" val="79244773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4" name="TextBox 3"/>
          <p:cNvSpPr txBox="1"/>
          <p:nvPr/>
        </p:nvSpPr>
        <p:spPr>
          <a:xfrm>
            <a:off x="2426917" y="1181100"/>
            <a:ext cx="2917978" cy="369332"/>
          </a:xfrm>
          <a:prstGeom prst="rect">
            <a:avLst/>
          </a:prstGeom>
          <a:noFill/>
        </p:spPr>
        <p:txBody>
          <a:bodyPr wrap="none" rtlCol="0">
            <a:spAutoFit/>
          </a:bodyPr>
          <a:lstStyle/>
          <a:p>
            <a:r>
              <a:rPr lang="en-US" dirty="0" smtClean="0">
                <a:latin typeface="YaleAdmin-WebSmallCap" pitchFamily="2" charset="0"/>
              </a:rPr>
              <a:t>Flexure-Base Fingers Top</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04377" y="9277350"/>
            <a:ext cx="696024" cy="769441"/>
          </a:xfrm>
          <a:prstGeom prst="rect">
            <a:avLst/>
          </a:prstGeom>
          <a:noFill/>
        </p:spPr>
        <p:txBody>
          <a:bodyPr wrap="none" rtlCol="0">
            <a:spAutoFit/>
          </a:bodyPr>
          <a:lstStyle/>
          <a:p>
            <a:r>
              <a:rPr lang="en-US" sz="4400" dirty="0" smtClean="0">
                <a:latin typeface="YaleDesign-WebSmallCap" pitchFamily="2" charset="0"/>
              </a:rPr>
              <a:t>16</a:t>
            </a:r>
            <a:endParaRPr lang="en-US" sz="4400" dirty="0">
              <a:latin typeface="YaleDesign-WebSmallCap" pitchFamily="2" charset="0"/>
            </a:endParaRPr>
          </a:p>
        </p:txBody>
      </p:sp>
      <p:sp>
        <p:nvSpPr>
          <p:cNvPr id="15" name="TextBox 14"/>
          <p:cNvSpPr txBox="1"/>
          <p:nvPr/>
        </p:nvSpPr>
        <p:spPr>
          <a:xfrm>
            <a:off x="255281" y="8651591"/>
            <a:ext cx="5840719" cy="1200329"/>
          </a:xfrm>
          <a:prstGeom prst="rect">
            <a:avLst/>
          </a:prstGeom>
          <a:noFill/>
        </p:spPr>
        <p:txBody>
          <a:bodyPr wrap="square" rtlCol="0">
            <a:spAutoFit/>
          </a:bodyPr>
          <a:lstStyle/>
          <a:p>
            <a:pPr algn="just"/>
            <a:r>
              <a:rPr lang="en-US" dirty="0" smtClean="0"/>
              <a:t>Use tendon to affix differential sub-assembly blocks to the sub-assembly made in the last step. Tendon length should be set such that it is taut when the fingers are at rest. Tendon tied off to small nut at back of finger.</a:t>
            </a:r>
            <a:endParaRPr lang="en-US" i="1" dirty="0"/>
          </a:p>
        </p:txBody>
      </p:sp>
      <p:pic>
        <p:nvPicPr>
          <p:cNvPr id="11" name="Picture 10"/>
          <p:cNvPicPr/>
          <p:nvPr/>
        </p:nvPicPr>
        <p:blipFill>
          <a:blip r:embed="rId2"/>
          <a:stretch>
            <a:fillRect/>
          </a:stretch>
        </p:blipFill>
        <p:spPr>
          <a:xfrm>
            <a:off x="360777" y="6509983"/>
            <a:ext cx="6626440" cy="1868288"/>
          </a:xfrm>
          <a:prstGeom prst="rect">
            <a:avLst/>
          </a:prstGeom>
        </p:spPr>
      </p:pic>
      <p:grpSp>
        <p:nvGrpSpPr>
          <p:cNvPr id="25" name="Group 24"/>
          <p:cNvGrpSpPr/>
          <p:nvPr/>
        </p:nvGrpSpPr>
        <p:grpSpPr>
          <a:xfrm>
            <a:off x="3872" y="1869126"/>
            <a:ext cx="3894874" cy="3161219"/>
            <a:chOff x="124866" y="2302716"/>
            <a:chExt cx="4362524" cy="3540781"/>
          </a:xfrm>
        </p:grpSpPr>
        <p:pic>
          <p:nvPicPr>
            <p:cNvPr id="440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866" y="2302716"/>
              <a:ext cx="4362524" cy="35407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Straight Connector 4"/>
            <p:cNvCxnSpPr/>
            <p:nvPr/>
          </p:nvCxnSpPr>
          <p:spPr>
            <a:xfrm flipH="1" flipV="1">
              <a:off x="1466491" y="4073107"/>
              <a:ext cx="8626" cy="1016478"/>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1475117" y="4822166"/>
              <a:ext cx="457200" cy="267419"/>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1938068" y="4520242"/>
              <a:ext cx="0" cy="301924"/>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flipV="1">
              <a:off x="1627517" y="3873261"/>
              <a:ext cx="598098" cy="86264"/>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3050875" y="3792747"/>
              <a:ext cx="227163" cy="0"/>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2041585" y="3620219"/>
              <a:ext cx="529087" cy="63260"/>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V="1">
              <a:off x="3404558" y="3551233"/>
              <a:ext cx="269439" cy="47420"/>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grpSp>
      <p:grpSp>
        <p:nvGrpSpPr>
          <p:cNvPr id="31" name="Group 8"/>
          <p:cNvGrpSpPr>
            <a:grpSpLocks/>
          </p:cNvGrpSpPr>
          <p:nvPr/>
        </p:nvGrpSpPr>
        <p:grpSpPr bwMode="auto">
          <a:xfrm>
            <a:off x="3794125" y="4166535"/>
            <a:ext cx="3829596" cy="2050875"/>
            <a:chOff x="0" y="1776413"/>
            <a:chExt cx="8990013" cy="4814887"/>
          </a:xfrm>
        </p:grpSpPr>
        <p:pic>
          <p:nvPicPr>
            <p:cNvPr id="3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1776413"/>
              <a:ext cx="8990013" cy="4122737"/>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sp>
          <p:nvSpPr>
            <p:cNvPr id="33" name="Oval 32"/>
            <p:cNvSpPr/>
            <p:nvPr/>
          </p:nvSpPr>
          <p:spPr>
            <a:xfrm>
              <a:off x="7158934" y="3233265"/>
              <a:ext cx="115528" cy="115536"/>
            </a:xfrm>
            <a:prstGeom prst="ellipse">
              <a:avLst/>
            </a:prstGeom>
            <a:solidFill>
              <a:schemeClr val="tx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36" name="Straight Connector 35"/>
            <p:cNvCxnSpPr/>
            <p:nvPr/>
          </p:nvCxnSpPr>
          <p:spPr>
            <a:xfrm>
              <a:off x="458379" y="4735249"/>
              <a:ext cx="7453" cy="1856051"/>
            </a:xfrm>
            <a:prstGeom prst="line">
              <a:avLst/>
            </a:prstGeom>
            <a:ln w="28575">
              <a:solidFill>
                <a:srgbClr val="FF0000"/>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V="1">
              <a:off x="741606" y="4269374"/>
              <a:ext cx="2407429" cy="163988"/>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V="1">
              <a:off x="3708036" y="4112840"/>
              <a:ext cx="1658370" cy="439787"/>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V="1">
              <a:off x="5459572" y="3598512"/>
              <a:ext cx="223600" cy="413697"/>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V="1">
              <a:off x="5683172" y="3233265"/>
              <a:ext cx="898129" cy="365247"/>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a:endCxn id="33" idx="2"/>
            </p:cNvCxnSpPr>
            <p:nvPr/>
          </p:nvCxnSpPr>
          <p:spPr>
            <a:xfrm>
              <a:off x="6585026" y="3233265"/>
              <a:ext cx="573907" cy="55904"/>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3163942" y="4269374"/>
              <a:ext cx="465835" cy="283253"/>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3" name="Arc 42"/>
            <p:cNvSpPr/>
            <p:nvPr/>
          </p:nvSpPr>
          <p:spPr>
            <a:xfrm flipH="1">
              <a:off x="447201" y="4403546"/>
              <a:ext cx="812414" cy="808760"/>
            </a:xfrm>
            <a:prstGeom prst="arc">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grpSp>
      <p:sp>
        <p:nvSpPr>
          <p:cNvPr id="20" name="TextBox 19"/>
          <p:cNvSpPr txBox="1"/>
          <p:nvPr/>
        </p:nvSpPr>
        <p:spPr>
          <a:xfrm>
            <a:off x="3886200" y="1828800"/>
            <a:ext cx="3429000" cy="1323439"/>
          </a:xfrm>
          <a:prstGeom prst="rect">
            <a:avLst/>
          </a:prstGeom>
          <a:noFill/>
          <a:ln>
            <a:solidFill>
              <a:schemeClr val="tx1"/>
            </a:solidFill>
          </a:ln>
        </p:spPr>
        <p:txBody>
          <a:bodyPr wrap="square" rtlCol="0">
            <a:spAutoFit/>
          </a:bodyPr>
          <a:lstStyle/>
          <a:p>
            <a:r>
              <a:rPr lang="en-US" sz="1600" b="1" dirty="0" smtClean="0"/>
              <a:t>Parts:</a:t>
            </a:r>
          </a:p>
          <a:p>
            <a:pPr marL="285750" indent="-285750">
              <a:buFont typeface="Arial" pitchFamily="34" charset="0"/>
              <a:buChar char="•"/>
            </a:pPr>
            <a:r>
              <a:rPr lang="en-US" sz="1600" dirty="0" smtClean="0"/>
              <a:t>Sub-assembly from step 15</a:t>
            </a:r>
          </a:p>
          <a:p>
            <a:pPr marL="285750" indent="-285750">
              <a:buFont typeface="Arial" pitchFamily="34" charset="0"/>
              <a:buChar char="•"/>
            </a:pPr>
            <a:r>
              <a:rPr lang="en-US" sz="1600" dirty="0" smtClean="0"/>
              <a:t>Sub-assemblies from step 12 (x2)</a:t>
            </a:r>
          </a:p>
          <a:p>
            <a:pPr marL="285750" indent="-285750">
              <a:buFont typeface="Arial" pitchFamily="34" charset="0"/>
              <a:buChar char="•"/>
            </a:pPr>
            <a:r>
              <a:rPr lang="en-US" sz="1600" dirty="0" smtClean="0"/>
              <a:t>Spectra Tendon ~8” (x2)</a:t>
            </a:r>
            <a:endParaRPr lang="en-US" sz="1600" dirty="0"/>
          </a:p>
        </p:txBody>
      </p:sp>
    </p:spTree>
    <p:extLst>
      <p:ext uri="{BB962C8B-B14F-4D97-AF65-F5344CB8AC3E}">
        <p14:creationId xmlns:p14="http://schemas.microsoft.com/office/powerpoint/2010/main" val="301352220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4" name="TextBox 3"/>
          <p:cNvSpPr txBox="1"/>
          <p:nvPr/>
        </p:nvSpPr>
        <p:spPr>
          <a:xfrm>
            <a:off x="2713519" y="1181100"/>
            <a:ext cx="2203039" cy="369332"/>
          </a:xfrm>
          <a:prstGeom prst="rect">
            <a:avLst/>
          </a:prstGeom>
          <a:noFill/>
        </p:spPr>
        <p:txBody>
          <a:bodyPr wrap="none" rtlCol="0">
            <a:spAutoFit/>
          </a:bodyPr>
          <a:lstStyle/>
          <a:p>
            <a:r>
              <a:rPr lang="en-US" dirty="0" smtClean="0">
                <a:latin typeface="YaleAdmin-WebSmallCap" pitchFamily="2" charset="0"/>
              </a:rPr>
              <a:t>Pivot-Base Fingers</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04377" y="9277350"/>
            <a:ext cx="631135" cy="769441"/>
          </a:xfrm>
          <a:prstGeom prst="rect">
            <a:avLst/>
          </a:prstGeom>
          <a:noFill/>
        </p:spPr>
        <p:txBody>
          <a:bodyPr wrap="none" rtlCol="0">
            <a:spAutoFit/>
          </a:bodyPr>
          <a:lstStyle/>
          <a:p>
            <a:r>
              <a:rPr lang="en-US" sz="4400" dirty="0" smtClean="0">
                <a:latin typeface="YaleDesign-WebSmallCap" pitchFamily="2" charset="0"/>
              </a:rPr>
              <a:t>17</a:t>
            </a:r>
            <a:endParaRPr lang="en-US" sz="4400" dirty="0">
              <a:latin typeface="YaleDesign-WebSmallCap" pitchFamily="2" charset="0"/>
            </a:endParaRPr>
          </a:p>
        </p:txBody>
      </p:sp>
      <p:sp>
        <p:nvSpPr>
          <p:cNvPr id="15" name="TextBox 14"/>
          <p:cNvSpPr txBox="1"/>
          <p:nvPr/>
        </p:nvSpPr>
        <p:spPr>
          <a:xfrm>
            <a:off x="255281" y="8651591"/>
            <a:ext cx="5840719" cy="646331"/>
          </a:xfrm>
          <a:prstGeom prst="rect">
            <a:avLst/>
          </a:prstGeom>
          <a:noFill/>
        </p:spPr>
        <p:txBody>
          <a:bodyPr wrap="square" rtlCol="0">
            <a:spAutoFit/>
          </a:bodyPr>
          <a:lstStyle/>
          <a:p>
            <a:pPr algn="just"/>
            <a:r>
              <a:rPr lang="en-US" dirty="0" smtClean="0"/>
              <a:t>Assemble re-routing pins to fingers as shown in figures above.</a:t>
            </a:r>
            <a:endParaRPr lang="en-US" dirty="0"/>
          </a:p>
        </p:txBody>
      </p:sp>
      <p:pic>
        <p:nvPicPr>
          <p:cNvPr id="419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408" y="1879883"/>
            <a:ext cx="3884279" cy="33102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98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1977" y="4637085"/>
            <a:ext cx="3906122" cy="35027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TextBox 19"/>
          <p:cNvSpPr txBox="1"/>
          <p:nvPr/>
        </p:nvSpPr>
        <p:spPr>
          <a:xfrm>
            <a:off x="3886200" y="1828800"/>
            <a:ext cx="3429000" cy="830997"/>
          </a:xfrm>
          <a:prstGeom prst="rect">
            <a:avLst/>
          </a:prstGeom>
          <a:noFill/>
          <a:ln>
            <a:solidFill>
              <a:schemeClr val="tx1"/>
            </a:solidFill>
          </a:ln>
        </p:spPr>
        <p:txBody>
          <a:bodyPr wrap="square" rtlCol="0">
            <a:spAutoFit/>
          </a:bodyPr>
          <a:lstStyle/>
          <a:p>
            <a:r>
              <a:rPr lang="en-US" sz="1600" b="1" dirty="0" smtClean="0"/>
              <a:t>Parts:</a:t>
            </a:r>
          </a:p>
          <a:p>
            <a:pPr marL="285750" indent="-285750">
              <a:buFont typeface="Arial" pitchFamily="34" charset="0"/>
              <a:buChar char="•"/>
            </a:pPr>
            <a:r>
              <a:rPr lang="en-US" sz="1600" dirty="0" err="1" smtClean="0"/>
              <a:t>finger_pivot.stl</a:t>
            </a:r>
            <a:r>
              <a:rPr lang="en-US" sz="1600" dirty="0" smtClean="0"/>
              <a:t> (x4)</a:t>
            </a:r>
          </a:p>
          <a:p>
            <a:pPr marL="285750" indent="-285750">
              <a:buFont typeface="Arial" pitchFamily="34" charset="0"/>
              <a:buChar char="•"/>
            </a:pPr>
            <a:r>
              <a:rPr lang="en-US" sz="1600" dirty="0" smtClean="0"/>
              <a:t>L5/8” pin J2 (x8)</a:t>
            </a:r>
            <a:endParaRPr lang="en-US" sz="1600" dirty="0"/>
          </a:p>
        </p:txBody>
      </p:sp>
    </p:spTree>
    <p:extLst>
      <p:ext uri="{BB962C8B-B14F-4D97-AF65-F5344CB8AC3E}">
        <p14:creationId xmlns:p14="http://schemas.microsoft.com/office/powerpoint/2010/main" val="6586905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4" name="TextBox 3"/>
          <p:cNvSpPr txBox="1"/>
          <p:nvPr/>
        </p:nvSpPr>
        <p:spPr>
          <a:xfrm>
            <a:off x="2713519" y="1181100"/>
            <a:ext cx="2203039" cy="369332"/>
          </a:xfrm>
          <a:prstGeom prst="rect">
            <a:avLst/>
          </a:prstGeom>
          <a:noFill/>
        </p:spPr>
        <p:txBody>
          <a:bodyPr wrap="none" rtlCol="0">
            <a:spAutoFit/>
          </a:bodyPr>
          <a:lstStyle/>
          <a:p>
            <a:r>
              <a:rPr lang="en-US" dirty="0" smtClean="0">
                <a:latin typeface="YaleAdmin-WebSmallCap" pitchFamily="2" charset="0"/>
              </a:rPr>
              <a:t>Pivot-Base Fingers</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04377" y="9277350"/>
            <a:ext cx="668773" cy="769441"/>
          </a:xfrm>
          <a:prstGeom prst="rect">
            <a:avLst/>
          </a:prstGeom>
          <a:noFill/>
        </p:spPr>
        <p:txBody>
          <a:bodyPr wrap="none" rtlCol="0">
            <a:spAutoFit/>
          </a:bodyPr>
          <a:lstStyle/>
          <a:p>
            <a:r>
              <a:rPr lang="en-US" sz="4400" dirty="0" smtClean="0">
                <a:latin typeface="YaleDesign-WebSmallCap" pitchFamily="2" charset="0"/>
              </a:rPr>
              <a:t>18</a:t>
            </a:r>
            <a:endParaRPr lang="en-US" sz="4400" dirty="0">
              <a:latin typeface="YaleDesign-WebSmallCap" pitchFamily="2" charset="0"/>
            </a:endParaRPr>
          </a:p>
        </p:txBody>
      </p:sp>
      <p:sp>
        <p:nvSpPr>
          <p:cNvPr id="15" name="TextBox 14"/>
          <p:cNvSpPr txBox="1"/>
          <p:nvPr/>
        </p:nvSpPr>
        <p:spPr>
          <a:xfrm>
            <a:off x="255281" y="8651591"/>
            <a:ext cx="5840719" cy="923330"/>
          </a:xfrm>
          <a:prstGeom prst="rect">
            <a:avLst/>
          </a:prstGeom>
          <a:noFill/>
        </p:spPr>
        <p:txBody>
          <a:bodyPr wrap="square" rtlCol="0">
            <a:spAutoFit/>
          </a:bodyPr>
          <a:lstStyle/>
          <a:p>
            <a:pPr algn="just"/>
            <a:r>
              <a:rPr lang="en-US" dirty="0" smtClean="0"/>
              <a:t>Assemble pivot base sub-assembly as shown. Use shim when press-fitting the pin and pulley to ensure that the pulley spins freely after assembly.</a:t>
            </a:r>
            <a:endParaRPr lang="en-US" dirty="0"/>
          </a:p>
        </p:txBody>
      </p:sp>
      <p:pic>
        <p:nvPicPr>
          <p:cNvPr id="430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132" y="2166237"/>
            <a:ext cx="3077992" cy="2593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30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09487" y="5195025"/>
            <a:ext cx="2693690" cy="29188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TextBox 19"/>
          <p:cNvSpPr txBox="1"/>
          <p:nvPr/>
        </p:nvSpPr>
        <p:spPr>
          <a:xfrm>
            <a:off x="3886200" y="1828800"/>
            <a:ext cx="3429000" cy="1077218"/>
          </a:xfrm>
          <a:prstGeom prst="rect">
            <a:avLst/>
          </a:prstGeom>
          <a:noFill/>
          <a:ln>
            <a:solidFill>
              <a:schemeClr val="tx1"/>
            </a:solidFill>
          </a:ln>
        </p:spPr>
        <p:txBody>
          <a:bodyPr wrap="square" rtlCol="0">
            <a:spAutoFit/>
          </a:bodyPr>
          <a:lstStyle/>
          <a:p>
            <a:r>
              <a:rPr lang="en-US" sz="1600" b="1" dirty="0" smtClean="0"/>
              <a:t>Parts:</a:t>
            </a:r>
          </a:p>
          <a:p>
            <a:pPr marL="285750" indent="-285750">
              <a:buFont typeface="Arial" pitchFamily="34" charset="0"/>
              <a:buChar char="•"/>
            </a:pPr>
            <a:r>
              <a:rPr lang="en-US" sz="1600" dirty="0" smtClean="0"/>
              <a:t>c1.stl (x2)</a:t>
            </a:r>
          </a:p>
          <a:p>
            <a:pPr marL="285750" indent="-285750">
              <a:buFont typeface="Arial" pitchFamily="34" charset="0"/>
              <a:buChar char="•"/>
            </a:pPr>
            <a:r>
              <a:rPr lang="en-US" sz="1600" dirty="0" smtClean="0"/>
              <a:t>L5/8” pin J2 (x2)</a:t>
            </a:r>
          </a:p>
          <a:p>
            <a:pPr marL="285750" indent="-285750">
              <a:buFont typeface="Arial" pitchFamily="34" charset="0"/>
              <a:buChar char="•"/>
            </a:pPr>
            <a:r>
              <a:rPr lang="en-US" sz="1600" dirty="0" smtClean="0"/>
              <a:t>Pulley P1 (x2)</a:t>
            </a:r>
            <a:endParaRPr lang="en-US" sz="1600" dirty="0"/>
          </a:p>
        </p:txBody>
      </p:sp>
    </p:spTree>
    <p:extLst>
      <p:ext uri="{BB962C8B-B14F-4D97-AF65-F5344CB8AC3E}">
        <p14:creationId xmlns:p14="http://schemas.microsoft.com/office/powerpoint/2010/main" val="374591207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4" name="TextBox 3"/>
          <p:cNvSpPr txBox="1"/>
          <p:nvPr/>
        </p:nvSpPr>
        <p:spPr>
          <a:xfrm>
            <a:off x="2618269" y="1181100"/>
            <a:ext cx="2642262" cy="369332"/>
          </a:xfrm>
          <a:prstGeom prst="rect">
            <a:avLst/>
          </a:prstGeom>
          <a:noFill/>
        </p:spPr>
        <p:txBody>
          <a:bodyPr wrap="none" rtlCol="0">
            <a:spAutoFit/>
          </a:bodyPr>
          <a:lstStyle/>
          <a:p>
            <a:r>
              <a:rPr lang="en-US" dirty="0" smtClean="0">
                <a:latin typeface="YaleAdmin-WebSmallCap" pitchFamily="2" charset="0"/>
              </a:rPr>
              <a:t>Pivot-Base Fingers TOP</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04377" y="9277350"/>
            <a:ext cx="697627" cy="769441"/>
          </a:xfrm>
          <a:prstGeom prst="rect">
            <a:avLst/>
          </a:prstGeom>
          <a:noFill/>
        </p:spPr>
        <p:txBody>
          <a:bodyPr wrap="none" rtlCol="0">
            <a:spAutoFit/>
          </a:bodyPr>
          <a:lstStyle/>
          <a:p>
            <a:r>
              <a:rPr lang="en-US" sz="4400" dirty="0" smtClean="0">
                <a:latin typeface="YaleDesign-WebSmallCap" pitchFamily="2" charset="0"/>
              </a:rPr>
              <a:t>19</a:t>
            </a:r>
            <a:endParaRPr lang="en-US" sz="4400" dirty="0">
              <a:latin typeface="YaleDesign-WebSmallCap" pitchFamily="2" charset="0"/>
            </a:endParaRPr>
          </a:p>
        </p:txBody>
      </p:sp>
      <p:sp>
        <p:nvSpPr>
          <p:cNvPr id="15" name="TextBox 14"/>
          <p:cNvSpPr txBox="1"/>
          <p:nvPr/>
        </p:nvSpPr>
        <p:spPr>
          <a:xfrm>
            <a:off x="255281" y="8651591"/>
            <a:ext cx="5840719" cy="646331"/>
          </a:xfrm>
          <a:prstGeom prst="rect">
            <a:avLst/>
          </a:prstGeom>
          <a:noFill/>
        </p:spPr>
        <p:txBody>
          <a:bodyPr wrap="square" rtlCol="0">
            <a:spAutoFit/>
          </a:bodyPr>
          <a:lstStyle/>
          <a:p>
            <a:pPr algn="just"/>
            <a:r>
              <a:rPr lang="en-US" dirty="0" smtClean="0"/>
              <a:t>Assemble top pivot base plate as shown above. The finger pivot bases should fit flush with the top plate.</a:t>
            </a:r>
            <a:endParaRPr lang="en-US" dirty="0"/>
          </a:p>
        </p:txBody>
      </p:sp>
      <p:pic>
        <p:nvPicPr>
          <p:cNvPr id="450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600" y="1880558"/>
            <a:ext cx="3724926" cy="29997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505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4649" y="5085931"/>
            <a:ext cx="3500828" cy="24790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506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52885" y="5219700"/>
            <a:ext cx="2819385" cy="23452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TextBox 19"/>
          <p:cNvSpPr txBox="1"/>
          <p:nvPr/>
        </p:nvSpPr>
        <p:spPr>
          <a:xfrm>
            <a:off x="3886200" y="1828800"/>
            <a:ext cx="3429000" cy="1077218"/>
          </a:xfrm>
          <a:prstGeom prst="rect">
            <a:avLst/>
          </a:prstGeom>
          <a:noFill/>
          <a:ln>
            <a:solidFill>
              <a:schemeClr val="tx1"/>
            </a:solidFill>
          </a:ln>
        </p:spPr>
        <p:txBody>
          <a:bodyPr wrap="square" rtlCol="0">
            <a:spAutoFit/>
          </a:bodyPr>
          <a:lstStyle/>
          <a:p>
            <a:r>
              <a:rPr lang="en-US" sz="1600" b="1" dirty="0" smtClean="0"/>
              <a:t>Parts:</a:t>
            </a:r>
          </a:p>
          <a:p>
            <a:pPr marL="285750" indent="-285750">
              <a:buFont typeface="Arial" pitchFamily="34" charset="0"/>
              <a:buChar char="•"/>
            </a:pPr>
            <a:r>
              <a:rPr lang="en-US" sz="1600" dirty="0" smtClean="0"/>
              <a:t>Sub-assemblies from step 18 (x4)</a:t>
            </a:r>
          </a:p>
          <a:p>
            <a:pPr marL="285750" indent="-285750">
              <a:buFont typeface="Arial" pitchFamily="34" charset="0"/>
              <a:buChar char="•"/>
            </a:pPr>
            <a:r>
              <a:rPr lang="en-US" sz="1600" dirty="0" smtClean="0"/>
              <a:t>a2_pivot.stl</a:t>
            </a:r>
            <a:endParaRPr lang="en-US" sz="1600" dirty="0"/>
          </a:p>
        </p:txBody>
      </p:sp>
    </p:spTree>
    <p:extLst>
      <p:ext uri="{BB962C8B-B14F-4D97-AF65-F5344CB8AC3E}">
        <p14:creationId xmlns:p14="http://schemas.microsoft.com/office/powerpoint/2010/main" val="173911341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04377" y="9277350"/>
            <a:ext cx="728084" cy="769441"/>
          </a:xfrm>
          <a:prstGeom prst="rect">
            <a:avLst/>
          </a:prstGeom>
          <a:noFill/>
        </p:spPr>
        <p:txBody>
          <a:bodyPr wrap="none" rtlCol="0">
            <a:spAutoFit/>
          </a:bodyPr>
          <a:lstStyle/>
          <a:p>
            <a:r>
              <a:rPr lang="en-US" sz="4400" dirty="0" smtClean="0">
                <a:latin typeface="YaleDesign-WebSmallCap" pitchFamily="2" charset="0"/>
              </a:rPr>
              <a:t>20</a:t>
            </a:r>
            <a:endParaRPr lang="en-US" sz="4400" dirty="0">
              <a:latin typeface="YaleDesign-WebSmallCap" pitchFamily="2" charset="0"/>
            </a:endParaRPr>
          </a:p>
        </p:txBody>
      </p:sp>
      <p:sp>
        <p:nvSpPr>
          <p:cNvPr id="15" name="TextBox 14"/>
          <p:cNvSpPr txBox="1"/>
          <p:nvPr/>
        </p:nvSpPr>
        <p:spPr>
          <a:xfrm>
            <a:off x="255281" y="8651591"/>
            <a:ext cx="5840719" cy="1200329"/>
          </a:xfrm>
          <a:prstGeom prst="rect">
            <a:avLst/>
          </a:prstGeom>
          <a:noFill/>
        </p:spPr>
        <p:txBody>
          <a:bodyPr wrap="square" rtlCol="0">
            <a:spAutoFit/>
          </a:bodyPr>
          <a:lstStyle/>
          <a:p>
            <a:pPr algn="just"/>
            <a:r>
              <a:rPr lang="en-US" dirty="0" smtClean="0"/>
              <a:t>Assemble fingers onto top plate as shown above. Ends of torsion spring align with opening on finger and slot in finger base. Cut off excess torsion spring ends when done. Ensure that the fingers rotate without friction.</a:t>
            </a:r>
            <a:endParaRPr lang="en-US" i="1" dirty="0"/>
          </a:p>
        </p:txBody>
      </p:sp>
      <p:sp>
        <p:nvSpPr>
          <p:cNvPr id="20" name="TextBox 19"/>
          <p:cNvSpPr txBox="1"/>
          <p:nvPr/>
        </p:nvSpPr>
        <p:spPr>
          <a:xfrm>
            <a:off x="3886200" y="1828800"/>
            <a:ext cx="3429000" cy="1569660"/>
          </a:xfrm>
          <a:prstGeom prst="rect">
            <a:avLst/>
          </a:prstGeom>
          <a:noFill/>
          <a:ln>
            <a:solidFill>
              <a:schemeClr val="tx1"/>
            </a:solidFill>
          </a:ln>
        </p:spPr>
        <p:txBody>
          <a:bodyPr wrap="square" rtlCol="0">
            <a:spAutoFit/>
          </a:bodyPr>
          <a:lstStyle/>
          <a:p>
            <a:r>
              <a:rPr lang="en-US" sz="1600" b="1" dirty="0" smtClean="0"/>
              <a:t>Parts:</a:t>
            </a:r>
          </a:p>
          <a:p>
            <a:pPr marL="285750" indent="-285750">
              <a:buFont typeface="Arial" pitchFamily="34" charset="0"/>
              <a:buChar char="•"/>
            </a:pPr>
            <a:r>
              <a:rPr lang="en-US" sz="1600" dirty="0" smtClean="0"/>
              <a:t>Sub-assembly from step 19 </a:t>
            </a:r>
          </a:p>
          <a:p>
            <a:pPr marL="285750" indent="-285750">
              <a:buFont typeface="Arial" pitchFamily="34" charset="0"/>
              <a:buChar char="•"/>
            </a:pPr>
            <a:r>
              <a:rPr lang="en-US" sz="1600" dirty="0" smtClean="0"/>
              <a:t>Finger sub-assemblies from step 17</a:t>
            </a:r>
          </a:p>
          <a:p>
            <a:pPr marL="285750" indent="-285750">
              <a:buFont typeface="Arial" pitchFamily="34" charset="0"/>
              <a:buChar char="•"/>
            </a:pPr>
            <a:r>
              <a:rPr lang="en-US" sz="1600" dirty="0" smtClean="0"/>
              <a:t>Steel pin J3 (x4)</a:t>
            </a:r>
          </a:p>
          <a:p>
            <a:pPr marL="285750" indent="-285750">
              <a:buFont typeface="Arial" pitchFamily="34" charset="0"/>
              <a:buChar char="•"/>
            </a:pPr>
            <a:r>
              <a:rPr lang="en-US" sz="1600" dirty="0" smtClean="0"/>
              <a:t>Torsion spring (x4)</a:t>
            </a:r>
            <a:endParaRPr lang="en-US" sz="1600" dirty="0"/>
          </a:p>
        </p:txBody>
      </p:sp>
      <p:pic>
        <p:nvPicPr>
          <p:cNvPr id="4608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83454" y="3981450"/>
            <a:ext cx="2541026" cy="2990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608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3486" y="1855693"/>
            <a:ext cx="2772664" cy="20800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6086"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3486" y="4048125"/>
            <a:ext cx="2772664" cy="20800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6088"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3011" y="6251968"/>
            <a:ext cx="2763139" cy="20728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TextBox 16"/>
          <p:cNvSpPr txBox="1"/>
          <p:nvPr/>
        </p:nvSpPr>
        <p:spPr>
          <a:xfrm>
            <a:off x="2618269" y="1181100"/>
            <a:ext cx="2642262" cy="369332"/>
          </a:xfrm>
          <a:prstGeom prst="rect">
            <a:avLst/>
          </a:prstGeom>
          <a:noFill/>
        </p:spPr>
        <p:txBody>
          <a:bodyPr wrap="none" rtlCol="0">
            <a:spAutoFit/>
          </a:bodyPr>
          <a:lstStyle/>
          <a:p>
            <a:r>
              <a:rPr lang="en-US" dirty="0" smtClean="0">
                <a:latin typeface="YaleAdmin-WebSmallCap" pitchFamily="2" charset="0"/>
              </a:rPr>
              <a:t>Pivot-Base Fingers TOP</a:t>
            </a:r>
            <a:endParaRPr lang="en-US" dirty="0">
              <a:latin typeface="YaleAdmin-WebSmallCap" pitchFamily="2" charset="0"/>
            </a:endParaRPr>
          </a:p>
        </p:txBody>
      </p:sp>
    </p:spTree>
    <p:extLst>
      <p:ext uri="{BB962C8B-B14F-4D97-AF65-F5344CB8AC3E}">
        <p14:creationId xmlns:p14="http://schemas.microsoft.com/office/powerpoint/2010/main" val="139587388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04377" y="9277350"/>
            <a:ext cx="633507" cy="769441"/>
          </a:xfrm>
          <a:prstGeom prst="rect">
            <a:avLst/>
          </a:prstGeom>
          <a:noFill/>
        </p:spPr>
        <p:txBody>
          <a:bodyPr wrap="none" rtlCol="0">
            <a:spAutoFit/>
          </a:bodyPr>
          <a:lstStyle/>
          <a:p>
            <a:r>
              <a:rPr lang="en-US" sz="4400" dirty="0" smtClean="0">
                <a:latin typeface="YaleDesign-WebSmallCap" pitchFamily="2" charset="0"/>
              </a:rPr>
              <a:t>21</a:t>
            </a:r>
            <a:endParaRPr lang="en-US" sz="4400" dirty="0">
              <a:latin typeface="YaleDesign-WebSmallCap" pitchFamily="2" charset="0"/>
            </a:endParaRPr>
          </a:p>
        </p:txBody>
      </p:sp>
      <p:sp>
        <p:nvSpPr>
          <p:cNvPr id="15" name="TextBox 14"/>
          <p:cNvSpPr txBox="1"/>
          <p:nvPr/>
        </p:nvSpPr>
        <p:spPr>
          <a:xfrm>
            <a:off x="255281" y="8651591"/>
            <a:ext cx="5840719" cy="1200329"/>
          </a:xfrm>
          <a:prstGeom prst="rect">
            <a:avLst/>
          </a:prstGeom>
          <a:noFill/>
        </p:spPr>
        <p:txBody>
          <a:bodyPr wrap="square" rtlCol="0">
            <a:spAutoFit/>
          </a:bodyPr>
          <a:lstStyle/>
          <a:p>
            <a:pPr algn="just"/>
            <a:r>
              <a:rPr lang="en-US" dirty="0" smtClean="0"/>
              <a:t>Use socket cap screws and standoffs to fully assemble the top flexure-base sub-assembly. Plates </a:t>
            </a:r>
            <a:r>
              <a:rPr lang="en-US" i="1" dirty="0" smtClean="0"/>
              <a:t>a1.stl</a:t>
            </a:r>
            <a:r>
              <a:rPr lang="en-US" dirty="0" smtClean="0"/>
              <a:t> and </a:t>
            </a:r>
            <a:r>
              <a:rPr lang="en-US" i="1" dirty="0" smtClean="0"/>
              <a:t>a2_pivot.stl</a:t>
            </a:r>
            <a:r>
              <a:rPr lang="en-US" dirty="0" smtClean="0"/>
              <a:t> should sandwich and immobilize the finger bases</a:t>
            </a:r>
            <a:endParaRPr lang="en-US" i="1" dirty="0"/>
          </a:p>
        </p:txBody>
      </p:sp>
      <p:pic>
        <p:nvPicPr>
          <p:cNvPr id="471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03706" y="5086350"/>
            <a:ext cx="2907574" cy="21812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710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506" y="1890013"/>
            <a:ext cx="3843338" cy="30527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710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75" y="4786313"/>
            <a:ext cx="4161532" cy="278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TextBox 15"/>
          <p:cNvSpPr txBox="1"/>
          <p:nvPr/>
        </p:nvSpPr>
        <p:spPr>
          <a:xfrm>
            <a:off x="2618269" y="1181100"/>
            <a:ext cx="2642262" cy="369332"/>
          </a:xfrm>
          <a:prstGeom prst="rect">
            <a:avLst/>
          </a:prstGeom>
          <a:noFill/>
        </p:spPr>
        <p:txBody>
          <a:bodyPr wrap="none" rtlCol="0">
            <a:spAutoFit/>
          </a:bodyPr>
          <a:lstStyle/>
          <a:p>
            <a:r>
              <a:rPr lang="en-US" dirty="0" smtClean="0">
                <a:latin typeface="YaleAdmin-WebSmallCap" pitchFamily="2" charset="0"/>
              </a:rPr>
              <a:t>Pivot-Base Fingers TOP</a:t>
            </a:r>
            <a:endParaRPr lang="en-US" dirty="0">
              <a:latin typeface="YaleAdmin-WebSmallCap" pitchFamily="2" charset="0"/>
            </a:endParaRPr>
          </a:p>
        </p:txBody>
      </p:sp>
      <p:sp>
        <p:nvSpPr>
          <p:cNvPr id="20" name="TextBox 19"/>
          <p:cNvSpPr txBox="1"/>
          <p:nvPr/>
        </p:nvSpPr>
        <p:spPr>
          <a:xfrm>
            <a:off x="3886200" y="1828800"/>
            <a:ext cx="3429000" cy="1323439"/>
          </a:xfrm>
          <a:prstGeom prst="rect">
            <a:avLst/>
          </a:prstGeom>
          <a:noFill/>
          <a:ln>
            <a:solidFill>
              <a:schemeClr val="tx1"/>
            </a:solidFill>
          </a:ln>
        </p:spPr>
        <p:txBody>
          <a:bodyPr wrap="square" rtlCol="0">
            <a:spAutoFit/>
          </a:bodyPr>
          <a:lstStyle/>
          <a:p>
            <a:r>
              <a:rPr lang="en-US" sz="1600" b="1" dirty="0" smtClean="0"/>
              <a:t>Parts:</a:t>
            </a:r>
          </a:p>
          <a:p>
            <a:pPr marL="285750" indent="-285750">
              <a:buFont typeface="Arial" pitchFamily="34" charset="0"/>
              <a:buChar char="•"/>
            </a:pPr>
            <a:r>
              <a:rPr lang="en-US" sz="1600" dirty="0" smtClean="0"/>
              <a:t>Sub-assembly from step 20</a:t>
            </a:r>
          </a:p>
          <a:p>
            <a:pPr marL="285750" indent="-285750">
              <a:buFont typeface="Arial" pitchFamily="34" charset="0"/>
              <a:buChar char="•"/>
            </a:pPr>
            <a:r>
              <a:rPr lang="en-US" sz="1600" dirty="0" smtClean="0"/>
              <a:t>a1.stl</a:t>
            </a:r>
          </a:p>
          <a:p>
            <a:pPr marL="285750" indent="-285750">
              <a:buFont typeface="Arial" pitchFamily="34" charset="0"/>
              <a:buChar char="•"/>
            </a:pPr>
            <a:r>
              <a:rPr lang="en-US" sz="1600" dirty="0" smtClean="0"/>
              <a:t>Female standoffs S1 (x4)</a:t>
            </a:r>
          </a:p>
          <a:p>
            <a:pPr marL="285750" indent="-285750">
              <a:buFont typeface="Arial" pitchFamily="34" charset="0"/>
              <a:buChar char="•"/>
            </a:pPr>
            <a:r>
              <a:rPr lang="en-US" sz="1600" dirty="0" smtClean="0"/>
              <a:t>8-32 Socket Cap Screws (x4)</a:t>
            </a:r>
            <a:endParaRPr lang="en-US" sz="1600" dirty="0"/>
          </a:p>
        </p:txBody>
      </p:sp>
    </p:spTree>
    <p:extLst>
      <p:ext uri="{BB962C8B-B14F-4D97-AF65-F5344CB8AC3E}">
        <p14:creationId xmlns:p14="http://schemas.microsoft.com/office/powerpoint/2010/main" val="198627595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04377" y="9277350"/>
            <a:ext cx="665567" cy="769441"/>
          </a:xfrm>
          <a:prstGeom prst="rect">
            <a:avLst/>
          </a:prstGeom>
          <a:noFill/>
        </p:spPr>
        <p:txBody>
          <a:bodyPr wrap="none" rtlCol="0">
            <a:spAutoFit/>
          </a:bodyPr>
          <a:lstStyle/>
          <a:p>
            <a:r>
              <a:rPr lang="en-US" sz="4400" dirty="0" smtClean="0">
                <a:latin typeface="YaleDesign-WebSmallCap" pitchFamily="2" charset="0"/>
              </a:rPr>
              <a:t>22</a:t>
            </a:r>
            <a:endParaRPr lang="en-US" sz="4400" dirty="0">
              <a:latin typeface="YaleDesign-WebSmallCap" pitchFamily="2" charset="0"/>
            </a:endParaRPr>
          </a:p>
        </p:txBody>
      </p:sp>
      <p:sp>
        <p:nvSpPr>
          <p:cNvPr id="15" name="TextBox 14"/>
          <p:cNvSpPr txBox="1"/>
          <p:nvPr/>
        </p:nvSpPr>
        <p:spPr>
          <a:xfrm>
            <a:off x="255281" y="8651591"/>
            <a:ext cx="5840719" cy="1200329"/>
          </a:xfrm>
          <a:prstGeom prst="rect">
            <a:avLst/>
          </a:prstGeom>
          <a:noFill/>
        </p:spPr>
        <p:txBody>
          <a:bodyPr wrap="square" rtlCol="0">
            <a:spAutoFit/>
          </a:bodyPr>
          <a:lstStyle/>
          <a:p>
            <a:pPr algn="just"/>
            <a:r>
              <a:rPr lang="en-US" dirty="0" smtClean="0"/>
              <a:t>Use tendon to affix differential sub-assembly blocks to the sub-assembly made in the last step. Tendon length should be set such that it is taut when the fingers are at rest. Tendon tied off to small nut at back of finger.</a:t>
            </a:r>
            <a:endParaRPr lang="en-US" i="1" dirty="0"/>
          </a:p>
        </p:txBody>
      </p:sp>
      <p:sp>
        <p:nvSpPr>
          <p:cNvPr id="16" name="TextBox 15"/>
          <p:cNvSpPr txBox="1"/>
          <p:nvPr/>
        </p:nvSpPr>
        <p:spPr>
          <a:xfrm>
            <a:off x="2618269" y="1181100"/>
            <a:ext cx="2642262" cy="369332"/>
          </a:xfrm>
          <a:prstGeom prst="rect">
            <a:avLst/>
          </a:prstGeom>
          <a:noFill/>
        </p:spPr>
        <p:txBody>
          <a:bodyPr wrap="none" rtlCol="0">
            <a:spAutoFit/>
          </a:bodyPr>
          <a:lstStyle/>
          <a:p>
            <a:r>
              <a:rPr lang="en-US" dirty="0" smtClean="0">
                <a:latin typeface="YaleAdmin-WebSmallCap" pitchFamily="2" charset="0"/>
              </a:rPr>
              <a:t>Pivot-Base Fingers TOP</a:t>
            </a:r>
            <a:endParaRPr lang="en-US" dirty="0">
              <a:latin typeface="YaleAdmin-WebSmallCap" pitchFamily="2" charset="0"/>
            </a:endParaRPr>
          </a:p>
        </p:txBody>
      </p:sp>
      <p:pic>
        <p:nvPicPr>
          <p:cNvPr id="4813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689" y="5990275"/>
            <a:ext cx="3400971" cy="25513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813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0474" y="5992829"/>
            <a:ext cx="3308647" cy="25488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42" name="Group 41"/>
          <p:cNvGrpSpPr/>
          <p:nvPr/>
        </p:nvGrpSpPr>
        <p:grpSpPr>
          <a:xfrm>
            <a:off x="0" y="2485400"/>
            <a:ext cx="4440738" cy="2830512"/>
            <a:chOff x="0" y="2157612"/>
            <a:chExt cx="4440738" cy="2830512"/>
          </a:xfrm>
        </p:grpSpPr>
        <p:pic>
          <p:nvPicPr>
            <p:cNvPr id="4813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157612"/>
              <a:ext cx="4440738" cy="28305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6" name="Straight Connector 5"/>
            <p:cNvCxnSpPr/>
            <p:nvPr/>
          </p:nvCxnSpPr>
          <p:spPr>
            <a:xfrm flipV="1">
              <a:off x="1524000" y="3995738"/>
              <a:ext cx="376238" cy="200025"/>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H="1" flipV="1">
              <a:off x="1471613" y="3543300"/>
              <a:ext cx="4762" cy="652463"/>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37" name="Arc 36"/>
            <p:cNvSpPr/>
            <p:nvPr/>
          </p:nvSpPr>
          <p:spPr>
            <a:xfrm>
              <a:off x="1568053" y="3114676"/>
              <a:ext cx="278606" cy="300038"/>
            </a:xfrm>
            <a:prstGeom prst="arc">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39" name="Straight Connector 38"/>
            <p:cNvCxnSpPr/>
            <p:nvPr/>
          </p:nvCxnSpPr>
          <p:spPr>
            <a:xfrm>
              <a:off x="723900" y="2871788"/>
              <a:ext cx="200025" cy="125447"/>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8" name="Arc 47"/>
            <p:cNvSpPr/>
            <p:nvPr/>
          </p:nvSpPr>
          <p:spPr>
            <a:xfrm>
              <a:off x="1920478" y="2914651"/>
              <a:ext cx="278606" cy="300038"/>
            </a:xfrm>
            <a:prstGeom prst="arc">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49" name="Straight Connector 48"/>
            <p:cNvCxnSpPr/>
            <p:nvPr/>
          </p:nvCxnSpPr>
          <p:spPr>
            <a:xfrm>
              <a:off x="1076325" y="2671763"/>
              <a:ext cx="200025" cy="125447"/>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grpSp>
      <p:sp>
        <p:nvSpPr>
          <p:cNvPr id="20" name="TextBox 19"/>
          <p:cNvSpPr txBox="1"/>
          <p:nvPr/>
        </p:nvSpPr>
        <p:spPr>
          <a:xfrm>
            <a:off x="3886200" y="1828800"/>
            <a:ext cx="3429000" cy="1323439"/>
          </a:xfrm>
          <a:prstGeom prst="rect">
            <a:avLst/>
          </a:prstGeom>
          <a:noFill/>
          <a:ln>
            <a:solidFill>
              <a:schemeClr val="tx1"/>
            </a:solidFill>
          </a:ln>
        </p:spPr>
        <p:txBody>
          <a:bodyPr wrap="square" rtlCol="0">
            <a:spAutoFit/>
          </a:bodyPr>
          <a:lstStyle/>
          <a:p>
            <a:r>
              <a:rPr lang="en-US" sz="1600" b="1" dirty="0" smtClean="0"/>
              <a:t>Parts:</a:t>
            </a:r>
          </a:p>
          <a:p>
            <a:pPr marL="285750" indent="-285750">
              <a:buFont typeface="Arial" pitchFamily="34" charset="0"/>
              <a:buChar char="•"/>
            </a:pPr>
            <a:r>
              <a:rPr lang="en-US" sz="1600" dirty="0" smtClean="0"/>
              <a:t>Sub-assembly from step 21</a:t>
            </a:r>
          </a:p>
          <a:p>
            <a:pPr marL="285750" indent="-285750">
              <a:buFont typeface="Arial" pitchFamily="34" charset="0"/>
              <a:buChar char="•"/>
            </a:pPr>
            <a:r>
              <a:rPr lang="en-US" sz="1600" dirty="0" smtClean="0"/>
              <a:t>Sub-assemblies from step 12 (x2)</a:t>
            </a:r>
          </a:p>
          <a:p>
            <a:pPr marL="285750" indent="-285750">
              <a:buFont typeface="Arial" pitchFamily="34" charset="0"/>
              <a:buChar char="•"/>
            </a:pPr>
            <a:r>
              <a:rPr lang="en-US" sz="1600" dirty="0" smtClean="0"/>
              <a:t>Spectra Tendon ~8” (x2)</a:t>
            </a:r>
          </a:p>
        </p:txBody>
      </p:sp>
      <p:grpSp>
        <p:nvGrpSpPr>
          <p:cNvPr id="11" name="Group 33"/>
          <p:cNvGrpSpPr>
            <a:grpSpLocks/>
          </p:cNvGrpSpPr>
          <p:nvPr/>
        </p:nvGrpSpPr>
        <p:grpSpPr bwMode="auto">
          <a:xfrm>
            <a:off x="3622450" y="3885721"/>
            <a:ext cx="4055847" cy="1980271"/>
            <a:chOff x="0" y="1903413"/>
            <a:chExt cx="9036050" cy="4411662"/>
          </a:xfrm>
        </p:grpSpPr>
        <p:pic>
          <p:nvPicPr>
            <p:cNvPr id="12"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1903413"/>
              <a:ext cx="9036050" cy="3841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3" name="Straight Connector 22"/>
            <p:cNvCxnSpPr/>
            <p:nvPr/>
          </p:nvCxnSpPr>
          <p:spPr>
            <a:xfrm>
              <a:off x="2219360" y="4918102"/>
              <a:ext cx="0" cy="1396973"/>
            </a:xfrm>
            <a:prstGeom prst="line">
              <a:avLst/>
            </a:prstGeom>
            <a:ln w="28575">
              <a:solidFill>
                <a:srgbClr val="FF0000"/>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1133563" y="4507851"/>
              <a:ext cx="732117" cy="113173"/>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1504926" y="3220512"/>
              <a:ext cx="505764" cy="427933"/>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2109720" y="3676738"/>
              <a:ext cx="2341363" cy="0"/>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V="1">
              <a:off x="4528893" y="3287707"/>
              <a:ext cx="290018" cy="311225"/>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V="1">
              <a:off x="4836594" y="3174535"/>
              <a:ext cx="1099947" cy="109637"/>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5936541" y="3192219"/>
              <a:ext cx="626013" cy="205125"/>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30" name="Oval 29"/>
            <p:cNvSpPr/>
            <p:nvPr/>
          </p:nvSpPr>
          <p:spPr>
            <a:xfrm>
              <a:off x="6534259" y="3337220"/>
              <a:ext cx="116716" cy="12024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1" name="Arc 30"/>
            <p:cNvSpPr/>
            <p:nvPr/>
          </p:nvSpPr>
          <p:spPr>
            <a:xfrm>
              <a:off x="1504926" y="4621023"/>
              <a:ext cx="725046" cy="721475"/>
            </a:xfrm>
            <a:prstGeom prst="arc">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2" name="Arc 31"/>
            <p:cNvSpPr/>
            <p:nvPr/>
          </p:nvSpPr>
          <p:spPr>
            <a:xfrm flipH="1">
              <a:off x="557063" y="3220512"/>
              <a:ext cx="1273249" cy="1269654"/>
            </a:xfrm>
            <a:prstGeom prst="arc">
              <a:avLst>
                <a:gd name="adj1" fmla="val 16200000"/>
                <a:gd name="adj2" fmla="val 5483999"/>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grpSp>
    </p:spTree>
    <p:extLst>
      <p:ext uri="{BB962C8B-B14F-4D97-AF65-F5344CB8AC3E}">
        <p14:creationId xmlns:p14="http://schemas.microsoft.com/office/powerpoint/2010/main" val="252280532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04377" y="9277350"/>
            <a:ext cx="665567" cy="769441"/>
          </a:xfrm>
          <a:prstGeom prst="rect">
            <a:avLst/>
          </a:prstGeom>
          <a:noFill/>
        </p:spPr>
        <p:txBody>
          <a:bodyPr wrap="none" rtlCol="0">
            <a:spAutoFit/>
          </a:bodyPr>
          <a:lstStyle/>
          <a:p>
            <a:r>
              <a:rPr lang="en-US" sz="4400" dirty="0" smtClean="0">
                <a:latin typeface="YaleDesign-WebSmallCap" pitchFamily="2" charset="0"/>
              </a:rPr>
              <a:t>23</a:t>
            </a:r>
            <a:endParaRPr lang="en-US" sz="4400" dirty="0">
              <a:latin typeface="YaleDesign-WebSmallCap" pitchFamily="2" charset="0"/>
            </a:endParaRPr>
          </a:p>
        </p:txBody>
      </p:sp>
      <p:sp>
        <p:nvSpPr>
          <p:cNvPr id="15" name="TextBox 14"/>
          <p:cNvSpPr txBox="1"/>
          <p:nvPr/>
        </p:nvSpPr>
        <p:spPr>
          <a:xfrm>
            <a:off x="255281" y="8356316"/>
            <a:ext cx="5840719" cy="1477328"/>
          </a:xfrm>
          <a:prstGeom prst="rect">
            <a:avLst/>
          </a:prstGeom>
          <a:noFill/>
        </p:spPr>
        <p:txBody>
          <a:bodyPr wrap="square" rtlCol="0">
            <a:spAutoFit/>
          </a:bodyPr>
          <a:lstStyle/>
          <a:p>
            <a:pPr algn="just"/>
            <a:r>
              <a:rPr lang="en-US" dirty="0" smtClean="0"/>
              <a:t>Attach drive pulley block to the actuator block with Spectra tendon. Tendon should tie off on topmost pin in sub-assembly from step 10 and main drive pulley. The improved clinch knot is suggested as a no-slip knot in this situation</a:t>
            </a:r>
            <a:endParaRPr lang="en-US" i="1" dirty="0"/>
          </a:p>
        </p:txBody>
      </p:sp>
      <p:sp>
        <p:nvSpPr>
          <p:cNvPr id="16" name="TextBox 15"/>
          <p:cNvSpPr txBox="1"/>
          <p:nvPr/>
        </p:nvSpPr>
        <p:spPr>
          <a:xfrm>
            <a:off x="2618269" y="1181100"/>
            <a:ext cx="2642262" cy="369332"/>
          </a:xfrm>
          <a:prstGeom prst="rect">
            <a:avLst/>
          </a:prstGeom>
          <a:noFill/>
        </p:spPr>
        <p:txBody>
          <a:bodyPr wrap="none" rtlCol="0">
            <a:spAutoFit/>
          </a:bodyPr>
          <a:lstStyle/>
          <a:p>
            <a:r>
              <a:rPr lang="en-US" dirty="0" smtClean="0">
                <a:latin typeface="YaleAdmin-WebSmallCap" pitchFamily="2" charset="0"/>
              </a:rPr>
              <a:t>Pivot-Base Fingers TOP</a:t>
            </a:r>
            <a:endParaRPr lang="en-US" dirty="0">
              <a:latin typeface="YaleAdmin-WebSmallCap" pitchFamily="2" charset="0"/>
            </a:endParaRPr>
          </a:p>
        </p:txBody>
      </p:sp>
      <p:pic>
        <p:nvPicPr>
          <p:cNvPr id="491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57450" y="5201162"/>
            <a:ext cx="3143395" cy="23581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7888" y="1989781"/>
            <a:ext cx="2941512" cy="30855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4" name="Picture 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6067" y="4341881"/>
            <a:ext cx="1174372" cy="12016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4" name="Curved Connector 3"/>
          <p:cNvCxnSpPr/>
          <p:nvPr/>
        </p:nvCxnSpPr>
        <p:spPr>
          <a:xfrm rot="5400000" flipH="1" flipV="1">
            <a:off x="156839" y="3223889"/>
            <a:ext cx="1943100" cy="810272"/>
          </a:xfrm>
          <a:prstGeom prst="curvedConnector3">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3" name="Arc 12"/>
          <p:cNvSpPr/>
          <p:nvPr/>
        </p:nvSpPr>
        <p:spPr>
          <a:xfrm flipH="1">
            <a:off x="1533525" y="2391609"/>
            <a:ext cx="531731" cy="531731"/>
          </a:xfrm>
          <a:prstGeom prst="arc">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7" name="Straight Connector 16"/>
          <p:cNvCxnSpPr/>
          <p:nvPr/>
        </p:nvCxnSpPr>
        <p:spPr>
          <a:xfrm flipV="1">
            <a:off x="1799390" y="2923340"/>
            <a:ext cx="0" cy="372310"/>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1" name="Arc 20"/>
          <p:cNvSpPr/>
          <p:nvPr/>
        </p:nvSpPr>
        <p:spPr>
          <a:xfrm flipV="1">
            <a:off x="1275932" y="3255899"/>
            <a:ext cx="515185" cy="515185"/>
          </a:xfrm>
          <a:prstGeom prst="arc">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 name="TextBox 21"/>
          <p:cNvSpPr txBox="1"/>
          <p:nvPr/>
        </p:nvSpPr>
        <p:spPr>
          <a:xfrm>
            <a:off x="1599093" y="5191637"/>
            <a:ext cx="2452387" cy="461665"/>
          </a:xfrm>
          <a:prstGeom prst="rect">
            <a:avLst/>
          </a:prstGeom>
          <a:noFill/>
        </p:spPr>
        <p:txBody>
          <a:bodyPr wrap="square" rtlCol="0">
            <a:spAutoFit/>
          </a:bodyPr>
          <a:lstStyle/>
          <a:p>
            <a:r>
              <a:rPr lang="en-US" sz="1200" dirty="0" smtClean="0"/>
              <a:t>* Do not worry about zero-</a:t>
            </a:r>
            <a:r>
              <a:rPr lang="en-US" sz="1200" dirty="0" err="1" smtClean="0"/>
              <a:t>ing</a:t>
            </a:r>
            <a:r>
              <a:rPr lang="en-US" sz="1200" dirty="0" smtClean="0"/>
              <a:t> the tendon in this step.</a:t>
            </a:r>
            <a:endParaRPr lang="en-US" sz="1200" dirty="0"/>
          </a:p>
        </p:txBody>
      </p:sp>
      <p:sp>
        <p:nvSpPr>
          <p:cNvPr id="20" name="TextBox 19"/>
          <p:cNvSpPr txBox="1"/>
          <p:nvPr/>
        </p:nvSpPr>
        <p:spPr>
          <a:xfrm>
            <a:off x="3886200" y="1828800"/>
            <a:ext cx="3429000" cy="1077218"/>
          </a:xfrm>
          <a:prstGeom prst="rect">
            <a:avLst/>
          </a:prstGeom>
          <a:noFill/>
          <a:ln>
            <a:solidFill>
              <a:schemeClr val="tx1"/>
            </a:solidFill>
          </a:ln>
        </p:spPr>
        <p:txBody>
          <a:bodyPr wrap="square" rtlCol="0">
            <a:spAutoFit/>
          </a:bodyPr>
          <a:lstStyle/>
          <a:p>
            <a:r>
              <a:rPr lang="en-US" sz="1600" b="1" dirty="0" smtClean="0"/>
              <a:t>Parts:</a:t>
            </a:r>
          </a:p>
          <a:p>
            <a:pPr marL="285750" indent="-285750">
              <a:buFont typeface="Arial" pitchFamily="34" charset="0"/>
              <a:buChar char="•"/>
            </a:pPr>
            <a:r>
              <a:rPr lang="en-US" sz="1600" dirty="0" smtClean="0"/>
              <a:t>Sub-assembly from step 9</a:t>
            </a:r>
          </a:p>
          <a:p>
            <a:pPr marL="285750" indent="-285750">
              <a:buFont typeface="Arial" pitchFamily="34" charset="0"/>
              <a:buChar char="•"/>
            </a:pPr>
            <a:r>
              <a:rPr lang="en-US" sz="1600" dirty="0" smtClean="0"/>
              <a:t>Sub-assembly from step 10 </a:t>
            </a:r>
          </a:p>
          <a:p>
            <a:pPr marL="285750" indent="-285750">
              <a:buFont typeface="Arial" pitchFamily="34" charset="0"/>
              <a:buChar char="•"/>
            </a:pPr>
            <a:r>
              <a:rPr lang="en-US" sz="1600" dirty="0" smtClean="0"/>
              <a:t>Spectra Tendon ~8” </a:t>
            </a:r>
          </a:p>
        </p:txBody>
      </p:sp>
    </p:spTree>
    <p:extLst>
      <p:ext uri="{BB962C8B-B14F-4D97-AF65-F5344CB8AC3E}">
        <p14:creationId xmlns:p14="http://schemas.microsoft.com/office/powerpoint/2010/main" val="271807582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04377" y="9277350"/>
            <a:ext cx="700898" cy="769441"/>
          </a:xfrm>
          <a:prstGeom prst="rect">
            <a:avLst/>
          </a:prstGeom>
          <a:noFill/>
        </p:spPr>
        <p:txBody>
          <a:bodyPr wrap="none" rtlCol="0">
            <a:spAutoFit/>
          </a:bodyPr>
          <a:lstStyle/>
          <a:p>
            <a:r>
              <a:rPr lang="en-US" sz="4400" dirty="0" smtClean="0">
                <a:latin typeface="YaleDesign-WebSmallCap" pitchFamily="2" charset="0"/>
              </a:rPr>
              <a:t>24</a:t>
            </a:r>
            <a:endParaRPr lang="en-US" sz="4400" dirty="0">
              <a:latin typeface="YaleDesign-WebSmallCap" pitchFamily="2" charset="0"/>
            </a:endParaRPr>
          </a:p>
        </p:txBody>
      </p:sp>
      <p:sp>
        <p:nvSpPr>
          <p:cNvPr id="15" name="TextBox 14"/>
          <p:cNvSpPr txBox="1"/>
          <p:nvPr/>
        </p:nvSpPr>
        <p:spPr>
          <a:xfrm>
            <a:off x="255281" y="8356316"/>
            <a:ext cx="5840719" cy="1477328"/>
          </a:xfrm>
          <a:prstGeom prst="rect">
            <a:avLst/>
          </a:prstGeom>
          <a:noFill/>
        </p:spPr>
        <p:txBody>
          <a:bodyPr wrap="square" rtlCol="0">
            <a:spAutoFit/>
          </a:bodyPr>
          <a:lstStyle/>
          <a:p>
            <a:pPr algn="just"/>
            <a:r>
              <a:rPr lang="en-US" dirty="0" smtClean="0"/>
              <a:t>Final tendon runs between the differential blocks from step 12 and through the pulley blocks from step 11 and main drive block from step 10. The tendon length is approximately 14cm (5.5”) and should be taut with the fingers at rest.</a:t>
            </a:r>
            <a:endParaRPr lang="en-US" i="1" dirty="0"/>
          </a:p>
        </p:txBody>
      </p:sp>
      <p:sp>
        <p:nvSpPr>
          <p:cNvPr id="16" name="TextBox 15"/>
          <p:cNvSpPr txBox="1"/>
          <p:nvPr/>
        </p:nvSpPr>
        <p:spPr>
          <a:xfrm>
            <a:off x="2618269" y="1181100"/>
            <a:ext cx="2590324" cy="369332"/>
          </a:xfrm>
          <a:prstGeom prst="rect">
            <a:avLst/>
          </a:prstGeom>
          <a:noFill/>
        </p:spPr>
        <p:txBody>
          <a:bodyPr wrap="none" rtlCol="0">
            <a:spAutoFit/>
          </a:bodyPr>
          <a:lstStyle/>
          <a:p>
            <a:r>
              <a:rPr lang="en-US" dirty="0" smtClean="0">
                <a:latin typeface="YaleAdmin-WebSmallCap" pitchFamily="2" charset="0"/>
              </a:rPr>
              <a:t>Final Tendon Routing</a:t>
            </a:r>
            <a:endParaRPr lang="en-US" dirty="0">
              <a:latin typeface="YaleAdmin-WebSmallCap" pitchFamily="2" charset="0"/>
            </a:endParaRPr>
          </a:p>
        </p:txBody>
      </p:sp>
      <p:pic>
        <p:nvPicPr>
          <p:cNvPr id="5017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893" y="2035175"/>
            <a:ext cx="2976563" cy="2081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3" name="Group 2"/>
          <p:cNvGrpSpPr/>
          <p:nvPr/>
        </p:nvGrpSpPr>
        <p:grpSpPr>
          <a:xfrm>
            <a:off x="773706" y="4206911"/>
            <a:ext cx="5635954" cy="4206555"/>
            <a:chOff x="1885879" y="3656956"/>
            <a:chExt cx="3474151" cy="2593032"/>
          </a:xfrm>
        </p:grpSpPr>
        <p:pic>
          <p:nvPicPr>
            <p:cNvPr id="23" name="Picture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85879" y="4116388"/>
              <a:ext cx="3474151" cy="2133600"/>
            </a:xfrm>
            <a:prstGeom prst="rect">
              <a:avLst/>
            </a:prstGeom>
          </p:spPr>
        </p:pic>
        <p:sp>
          <p:nvSpPr>
            <p:cNvPr id="24" name="TextBox 23"/>
            <p:cNvSpPr txBox="1"/>
            <p:nvPr/>
          </p:nvSpPr>
          <p:spPr>
            <a:xfrm>
              <a:off x="2885921" y="3656956"/>
              <a:ext cx="1372952" cy="208694"/>
            </a:xfrm>
            <a:prstGeom prst="rect">
              <a:avLst/>
            </a:prstGeom>
            <a:noFill/>
          </p:spPr>
          <p:txBody>
            <a:bodyPr wrap="none" rtlCol="0">
              <a:spAutoFit/>
            </a:bodyPr>
            <a:lstStyle/>
            <a:p>
              <a:pPr algn="ctr"/>
              <a:r>
                <a:rPr lang="en-US" sz="1600" dirty="0" smtClean="0">
                  <a:latin typeface="Arial" pitchFamily="34" charset="0"/>
                  <a:cs typeface="Arial" pitchFamily="34" charset="0"/>
                </a:rPr>
                <a:t>Transmission Diagram</a:t>
              </a:r>
              <a:endParaRPr lang="en-US" sz="1600" dirty="0">
                <a:latin typeface="Arial" pitchFamily="34" charset="0"/>
                <a:cs typeface="Arial" pitchFamily="34" charset="0"/>
              </a:endParaRPr>
            </a:p>
          </p:txBody>
        </p:sp>
        <p:sp>
          <p:nvSpPr>
            <p:cNvPr id="25" name="TextBox 24"/>
            <p:cNvSpPr txBox="1"/>
            <p:nvPr/>
          </p:nvSpPr>
          <p:spPr>
            <a:xfrm>
              <a:off x="2209021" y="3924772"/>
              <a:ext cx="781812" cy="208694"/>
            </a:xfrm>
            <a:prstGeom prst="rect">
              <a:avLst/>
            </a:prstGeom>
            <a:noFill/>
          </p:spPr>
          <p:txBody>
            <a:bodyPr wrap="none" rtlCol="0">
              <a:spAutoFit/>
            </a:bodyPr>
            <a:lstStyle/>
            <a:p>
              <a:pPr algn="ctr"/>
              <a:r>
                <a:rPr lang="en-US" sz="1600" dirty="0" smtClean="0">
                  <a:latin typeface="Arial" pitchFamily="34" charset="0"/>
                  <a:cs typeface="Arial" pitchFamily="34" charset="0"/>
                </a:rPr>
                <a:t>Left Fingers</a:t>
              </a:r>
              <a:endParaRPr lang="en-US" sz="1600" dirty="0">
                <a:latin typeface="Arial" pitchFamily="34" charset="0"/>
                <a:cs typeface="Arial" pitchFamily="34" charset="0"/>
              </a:endParaRPr>
            </a:p>
          </p:txBody>
        </p:sp>
        <p:sp>
          <p:nvSpPr>
            <p:cNvPr id="26" name="TextBox 25"/>
            <p:cNvSpPr txBox="1"/>
            <p:nvPr/>
          </p:nvSpPr>
          <p:spPr>
            <a:xfrm>
              <a:off x="4217599" y="3924772"/>
              <a:ext cx="864815" cy="208694"/>
            </a:xfrm>
            <a:prstGeom prst="rect">
              <a:avLst/>
            </a:prstGeom>
            <a:noFill/>
          </p:spPr>
          <p:txBody>
            <a:bodyPr wrap="none" rtlCol="0">
              <a:spAutoFit/>
            </a:bodyPr>
            <a:lstStyle/>
            <a:p>
              <a:pPr algn="ctr"/>
              <a:r>
                <a:rPr lang="en-US" sz="1600" dirty="0" smtClean="0">
                  <a:latin typeface="Arial" pitchFamily="34" charset="0"/>
                  <a:cs typeface="Arial" pitchFamily="34" charset="0"/>
                </a:rPr>
                <a:t>Right Fingers</a:t>
              </a:r>
              <a:endParaRPr lang="en-US" sz="1600" dirty="0">
                <a:latin typeface="Arial" pitchFamily="34" charset="0"/>
                <a:cs typeface="Arial" pitchFamily="34" charset="0"/>
              </a:endParaRPr>
            </a:p>
          </p:txBody>
        </p:sp>
        <p:sp>
          <p:nvSpPr>
            <p:cNvPr id="27" name="TextBox 26"/>
            <p:cNvSpPr txBox="1"/>
            <p:nvPr/>
          </p:nvSpPr>
          <p:spPr>
            <a:xfrm>
              <a:off x="3347067" y="4671672"/>
              <a:ext cx="585173" cy="208694"/>
            </a:xfrm>
            <a:prstGeom prst="rect">
              <a:avLst/>
            </a:prstGeom>
            <a:noFill/>
          </p:spPr>
          <p:txBody>
            <a:bodyPr wrap="none" rtlCol="0">
              <a:spAutoFit/>
            </a:bodyPr>
            <a:lstStyle/>
            <a:p>
              <a:pPr algn="ctr"/>
              <a:r>
                <a:rPr lang="en-US" sz="1600" dirty="0" smtClean="0">
                  <a:latin typeface="Arial" pitchFamily="34" charset="0"/>
                  <a:cs typeface="Arial" pitchFamily="34" charset="0"/>
                </a:rPr>
                <a:t>Actuator</a:t>
              </a:r>
              <a:endParaRPr lang="en-US" sz="1600" dirty="0">
                <a:latin typeface="Arial" pitchFamily="34" charset="0"/>
                <a:cs typeface="Arial" pitchFamily="34" charset="0"/>
              </a:endParaRPr>
            </a:p>
          </p:txBody>
        </p:sp>
        <p:sp>
          <p:nvSpPr>
            <p:cNvPr id="31" name="Oval 30"/>
            <p:cNvSpPr/>
            <p:nvPr/>
          </p:nvSpPr>
          <p:spPr>
            <a:xfrm>
              <a:off x="2038281" y="4263179"/>
              <a:ext cx="308829" cy="308829"/>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2886321" y="4264110"/>
              <a:ext cx="308829" cy="308829"/>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p:nvPr/>
          </p:nvSpPr>
          <p:spPr>
            <a:xfrm>
              <a:off x="3308001" y="5358990"/>
              <a:ext cx="308829" cy="308829"/>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p:cNvSpPr/>
            <p:nvPr/>
          </p:nvSpPr>
          <p:spPr>
            <a:xfrm>
              <a:off x="3662358" y="5359920"/>
              <a:ext cx="308829" cy="308829"/>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4375761" y="5646960"/>
              <a:ext cx="308829" cy="308829"/>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2599932" y="5643168"/>
              <a:ext cx="308829" cy="308829"/>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4087468" y="4265927"/>
              <a:ext cx="308829" cy="308829"/>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a:off x="4929894" y="4261247"/>
              <a:ext cx="308829" cy="308829"/>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1" name="Straight Connector 40"/>
            <p:cNvCxnSpPr>
              <a:stCxn id="31" idx="2"/>
            </p:cNvCxnSpPr>
            <p:nvPr/>
          </p:nvCxnSpPr>
          <p:spPr>
            <a:xfrm flipV="1">
              <a:off x="2038277" y="3887790"/>
              <a:ext cx="0" cy="529805"/>
            </a:xfrm>
            <a:prstGeom prst="line">
              <a:avLst/>
            </a:prstGeom>
            <a:ln w="19050">
              <a:solidFill>
                <a:schemeClr val="tx1"/>
              </a:solidFill>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a:stCxn id="32" idx="6"/>
            </p:cNvCxnSpPr>
            <p:nvPr/>
          </p:nvCxnSpPr>
          <p:spPr>
            <a:xfrm flipV="1">
              <a:off x="3195146" y="3887788"/>
              <a:ext cx="0" cy="530735"/>
            </a:xfrm>
            <a:prstGeom prst="straightConnector1">
              <a:avLst/>
            </a:prstGeom>
            <a:ln w="19050">
              <a:solidFill>
                <a:schemeClr val="tx1"/>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V="1">
              <a:off x="3638642" y="4958373"/>
              <a:ext cx="1009" cy="306599"/>
            </a:xfrm>
            <a:prstGeom prst="straightConnector1">
              <a:avLst/>
            </a:prstGeom>
            <a:ln w="19050">
              <a:solidFill>
                <a:schemeClr val="tx1"/>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V="1">
              <a:off x="4081231" y="3889605"/>
              <a:ext cx="0" cy="529805"/>
            </a:xfrm>
            <a:prstGeom prst="line">
              <a:avLst/>
            </a:prstGeom>
            <a:ln w="19050">
              <a:solidFill>
                <a:schemeClr val="tx1"/>
              </a:solidFill>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flipV="1">
              <a:off x="5238100" y="3889605"/>
              <a:ext cx="0" cy="530735"/>
            </a:xfrm>
            <a:prstGeom prst="straightConnector1">
              <a:avLst/>
            </a:prstGeom>
            <a:ln w="19050">
              <a:solidFill>
                <a:schemeClr val="tx1"/>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a:endCxn id="38" idx="2"/>
            </p:cNvCxnSpPr>
            <p:nvPr/>
          </p:nvCxnSpPr>
          <p:spPr>
            <a:xfrm>
              <a:off x="2599928" y="4727539"/>
              <a:ext cx="0" cy="1070042"/>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a:stCxn id="31" idx="4"/>
              <a:endCxn id="32" idx="4"/>
            </p:cNvCxnSpPr>
            <p:nvPr/>
          </p:nvCxnSpPr>
          <p:spPr>
            <a:xfrm>
              <a:off x="2192692" y="4572007"/>
              <a:ext cx="848040" cy="93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a:stCxn id="39" idx="4"/>
              <a:endCxn id="40" idx="4"/>
            </p:cNvCxnSpPr>
            <p:nvPr/>
          </p:nvCxnSpPr>
          <p:spPr>
            <a:xfrm flipV="1">
              <a:off x="4241879" y="4570074"/>
              <a:ext cx="842430" cy="468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4688995" y="4731331"/>
              <a:ext cx="0" cy="1070042"/>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a:stCxn id="35" idx="0"/>
              <a:endCxn id="36" idx="0"/>
            </p:cNvCxnSpPr>
            <p:nvPr/>
          </p:nvCxnSpPr>
          <p:spPr>
            <a:xfrm>
              <a:off x="3462412" y="5358988"/>
              <a:ext cx="354360" cy="93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a:stCxn id="38" idx="5"/>
              <a:endCxn id="35" idx="1"/>
            </p:cNvCxnSpPr>
            <p:nvPr/>
          </p:nvCxnSpPr>
          <p:spPr>
            <a:xfrm flipV="1">
              <a:off x="2863530" y="5404215"/>
              <a:ext cx="489694" cy="502553"/>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a:stCxn id="36" idx="7"/>
              <a:endCxn id="37" idx="3"/>
            </p:cNvCxnSpPr>
            <p:nvPr/>
          </p:nvCxnSpPr>
          <p:spPr>
            <a:xfrm>
              <a:off x="3925963" y="5405145"/>
              <a:ext cx="495025" cy="505415"/>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sp>
        <p:nvSpPr>
          <p:cNvPr id="19" name="TextBox 18"/>
          <p:cNvSpPr txBox="1"/>
          <p:nvPr/>
        </p:nvSpPr>
        <p:spPr>
          <a:xfrm>
            <a:off x="3886200" y="1828800"/>
            <a:ext cx="3429000" cy="1323439"/>
          </a:xfrm>
          <a:prstGeom prst="rect">
            <a:avLst/>
          </a:prstGeom>
          <a:noFill/>
          <a:ln>
            <a:solidFill>
              <a:schemeClr val="tx1"/>
            </a:solidFill>
          </a:ln>
        </p:spPr>
        <p:txBody>
          <a:bodyPr wrap="square" rtlCol="0">
            <a:spAutoFit/>
          </a:bodyPr>
          <a:lstStyle/>
          <a:p>
            <a:r>
              <a:rPr lang="en-US" sz="1600" b="1" dirty="0" smtClean="0"/>
              <a:t>Parts:</a:t>
            </a:r>
            <a:endParaRPr lang="en-US" sz="1600" dirty="0" smtClean="0"/>
          </a:p>
          <a:p>
            <a:pPr marL="285750" indent="-285750">
              <a:buFont typeface="Arial" pitchFamily="34" charset="0"/>
              <a:buChar char="•"/>
            </a:pPr>
            <a:r>
              <a:rPr lang="en-US" sz="1600" dirty="0" smtClean="0"/>
              <a:t>Sub-assembly from step 23</a:t>
            </a:r>
          </a:p>
          <a:p>
            <a:pPr marL="285750" indent="-285750">
              <a:buFont typeface="Arial" pitchFamily="34" charset="0"/>
              <a:buChar char="•"/>
            </a:pPr>
            <a:r>
              <a:rPr lang="en-US" sz="1600" dirty="0" smtClean="0"/>
              <a:t>Sub-assembly from step 22 or step 16 </a:t>
            </a:r>
          </a:p>
          <a:p>
            <a:pPr marL="285750" indent="-285750">
              <a:buFont typeface="Arial" pitchFamily="34" charset="0"/>
              <a:buChar char="•"/>
            </a:pPr>
            <a:r>
              <a:rPr lang="en-US" sz="1600" dirty="0" smtClean="0"/>
              <a:t>Spectra Tendon ~8” </a:t>
            </a:r>
          </a:p>
        </p:txBody>
      </p:sp>
    </p:spTree>
    <p:extLst>
      <p:ext uri="{BB962C8B-B14F-4D97-AF65-F5344CB8AC3E}">
        <p14:creationId xmlns:p14="http://schemas.microsoft.com/office/powerpoint/2010/main" val="2092464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Parts List 2/2 (Flexure Base)</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519360208"/>
              </p:ext>
            </p:extLst>
          </p:nvPr>
        </p:nvGraphicFramePr>
        <p:xfrm>
          <a:off x="466725" y="1285876"/>
          <a:ext cx="6838952" cy="4459411"/>
        </p:xfrm>
        <a:graphic>
          <a:graphicData uri="http://schemas.openxmlformats.org/drawingml/2006/table">
            <a:tbl>
              <a:tblPr firstRow="1" bandRow="1">
                <a:tableStyleId>{5C22544A-7EE6-4342-B048-85BDC9FD1C3A}</a:tableStyleId>
              </a:tblPr>
              <a:tblGrid>
                <a:gridCol w="2486025"/>
                <a:gridCol w="933451"/>
                <a:gridCol w="1533524"/>
                <a:gridCol w="1885952"/>
              </a:tblGrid>
              <a:tr h="309019">
                <a:tc>
                  <a:txBody>
                    <a:bodyPr/>
                    <a:lstStyle/>
                    <a:p>
                      <a:r>
                        <a:rPr lang="en-US" sz="1200" dirty="0" smtClean="0"/>
                        <a:t>Part Name</a:t>
                      </a:r>
                      <a:endParaRPr lang="en-US" sz="1200" dirty="0"/>
                    </a:p>
                  </a:txBody>
                  <a:tcPr/>
                </a:tc>
                <a:tc>
                  <a:txBody>
                    <a:bodyPr/>
                    <a:lstStyle/>
                    <a:p>
                      <a:r>
                        <a:rPr lang="en-US" sz="1200" dirty="0" smtClean="0"/>
                        <a:t>Quantity</a:t>
                      </a:r>
                      <a:endParaRPr lang="en-US" sz="1200" dirty="0"/>
                    </a:p>
                  </a:txBody>
                  <a:tcPr/>
                </a:tc>
                <a:tc>
                  <a:txBody>
                    <a:bodyPr/>
                    <a:lstStyle/>
                    <a:p>
                      <a:r>
                        <a:rPr lang="en-US" sz="1200" dirty="0" smtClean="0"/>
                        <a:t>Usage</a:t>
                      </a:r>
                      <a:endParaRPr lang="en-US" sz="1200" dirty="0"/>
                    </a:p>
                  </a:txBody>
                  <a:tcPr/>
                </a:tc>
                <a:tc>
                  <a:txBody>
                    <a:bodyPr/>
                    <a:lstStyle/>
                    <a:p>
                      <a:r>
                        <a:rPr lang="en-US" sz="1200" dirty="0" smtClean="0"/>
                        <a:t>Vendor</a:t>
                      </a:r>
                      <a:endParaRPr lang="en-US" sz="1200" dirty="0"/>
                    </a:p>
                  </a:txBody>
                  <a:tcPr/>
                </a:tc>
              </a:tr>
              <a:tr h="307766">
                <a:tc>
                  <a:txBody>
                    <a:bodyPr/>
                    <a:lstStyle/>
                    <a:p>
                      <a:r>
                        <a:rPr lang="en-US" sz="1200" dirty="0" err="1" smtClean="0"/>
                        <a:t>Robotis</a:t>
                      </a:r>
                      <a:r>
                        <a:rPr lang="en-US" sz="1200" dirty="0" smtClean="0"/>
                        <a:t> MX-64 </a:t>
                      </a:r>
                      <a:r>
                        <a:rPr lang="en-US" sz="1200" dirty="0" err="1" smtClean="0"/>
                        <a:t>Dynamixel</a:t>
                      </a:r>
                      <a:endParaRPr lang="en-US" sz="1200" dirty="0"/>
                    </a:p>
                  </a:txBody>
                  <a:tcPr/>
                </a:tc>
                <a:tc>
                  <a:txBody>
                    <a:bodyPr/>
                    <a:lstStyle/>
                    <a:p>
                      <a:r>
                        <a:rPr lang="en-US" sz="1200" dirty="0" smtClean="0"/>
                        <a:t>1</a:t>
                      </a:r>
                      <a:endParaRPr lang="en-US" sz="1200" dirty="0"/>
                    </a:p>
                  </a:txBody>
                  <a:tcPr/>
                </a:tc>
                <a:tc>
                  <a:txBody>
                    <a:bodyPr/>
                    <a:lstStyle/>
                    <a:p>
                      <a:r>
                        <a:rPr lang="en-US" sz="1200" dirty="0" smtClean="0"/>
                        <a:t>Actuator</a:t>
                      </a:r>
                      <a:endParaRPr lang="en-US" sz="1200" dirty="0"/>
                    </a:p>
                  </a:txBody>
                  <a:tcPr/>
                </a:tc>
                <a:tc>
                  <a:txBody>
                    <a:bodyPr/>
                    <a:lstStyle/>
                    <a:p>
                      <a:r>
                        <a:rPr lang="en-US" sz="1200" dirty="0" err="1" smtClean="0"/>
                        <a:t>Robotis</a:t>
                      </a:r>
                      <a:r>
                        <a:rPr lang="en-US" sz="1200" baseline="0" dirty="0" smtClean="0"/>
                        <a:t> [</a:t>
                      </a:r>
                      <a:r>
                        <a:rPr lang="en-US" sz="1200" baseline="0" dirty="0" smtClean="0">
                          <a:hlinkClick r:id="rId2"/>
                        </a:rPr>
                        <a:t>link</a:t>
                      </a:r>
                      <a:r>
                        <a:rPr lang="en-US" sz="1200" baseline="0" dirty="0" smtClean="0"/>
                        <a:t>]</a:t>
                      </a:r>
                      <a:endParaRPr lang="en-US" sz="1200" dirty="0"/>
                    </a:p>
                  </a:txBody>
                  <a:tcPr/>
                </a:tc>
              </a:tr>
              <a:tr h="307766">
                <a:tc>
                  <a:txBody>
                    <a:bodyPr/>
                    <a:lstStyle/>
                    <a:p>
                      <a:r>
                        <a:rPr lang="en-US" sz="1200" kern="1200" dirty="0" smtClean="0">
                          <a:solidFill>
                            <a:schemeClr val="dk1"/>
                          </a:solidFill>
                          <a:effectLst/>
                          <a:latin typeface="+mn-lt"/>
                          <a:ea typeface="+mn-ea"/>
                          <a:cs typeface="+mn-cs"/>
                        </a:rPr>
                        <a:t>Ø1/8”, L3/8” steel dowel pin (J1)</a:t>
                      </a:r>
                      <a:endParaRPr lang="en-US" sz="1200" dirty="0"/>
                    </a:p>
                  </a:txBody>
                  <a:tcPr/>
                </a:tc>
                <a:tc>
                  <a:txBody>
                    <a:bodyPr/>
                    <a:lstStyle/>
                    <a:p>
                      <a:r>
                        <a:rPr lang="en-US" sz="1200" dirty="0" smtClean="0"/>
                        <a:t>13</a:t>
                      </a:r>
                      <a:endParaRPr lang="en-US" sz="1200" dirty="0"/>
                    </a:p>
                  </a:txBody>
                  <a:tcPr/>
                </a:tc>
                <a:tc>
                  <a:txBody>
                    <a:bodyPr/>
                    <a:lstStyle/>
                    <a:p>
                      <a:r>
                        <a:rPr lang="en-US" sz="1200" dirty="0" smtClean="0"/>
                        <a:t>Support Pin</a:t>
                      </a:r>
                      <a:endParaRPr lang="en-US" sz="1200" dirty="0"/>
                    </a:p>
                  </a:txBody>
                  <a:tcPr/>
                </a:tc>
                <a:tc>
                  <a:txBody>
                    <a:bodyPr/>
                    <a:lstStyle/>
                    <a:p>
                      <a:r>
                        <a:rPr lang="en-US" sz="1200" dirty="0" smtClean="0"/>
                        <a:t>McMaster [</a:t>
                      </a:r>
                      <a:r>
                        <a:rPr lang="en-US" sz="1200" b="0" i="0" u="none" strike="noStrike" kern="1200" dirty="0" smtClean="0">
                          <a:solidFill>
                            <a:schemeClr val="dk1"/>
                          </a:solidFill>
                          <a:effectLst/>
                          <a:latin typeface="+mn-lt"/>
                          <a:ea typeface="+mn-ea"/>
                          <a:cs typeface="+mn-cs"/>
                          <a:hlinkClick r:id="rId3" tooltip="Add this product to your current order"/>
                        </a:rPr>
                        <a:t>98381A470</a:t>
                      </a:r>
                      <a:r>
                        <a:rPr lang="en-US" sz="1200" dirty="0" smtClean="0"/>
                        <a:t>]</a:t>
                      </a:r>
                      <a:endParaRPr lang="en-US" sz="1200" dirty="0"/>
                    </a:p>
                  </a:txBody>
                  <a:tcPr/>
                </a:tc>
              </a:tr>
              <a:tr h="307766">
                <a:tc>
                  <a:txBody>
                    <a:bodyPr/>
                    <a:lstStyle/>
                    <a:p>
                      <a:r>
                        <a:rPr lang="en-US" sz="1200" kern="1200" dirty="0" smtClean="0">
                          <a:solidFill>
                            <a:schemeClr val="dk1"/>
                          </a:solidFill>
                          <a:effectLst/>
                          <a:latin typeface="+mn-lt"/>
                          <a:ea typeface="+mn-ea"/>
                          <a:cs typeface="+mn-cs"/>
                        </a:rPr>
                        <a:t>Ø1/8”, L5/8” steel dowel pin (J2)</a:t>
                      </a:r>
                      <a:endParaRPr lang="en-US" sz="1200" dirty="0"/>
                    </a:p>
                  </a:txBody>
                  <a:tcPr/>
                </a:tc>
                <a:tc>
                  <a:txBody>
                    <a:bodyPr/>
                    <a:lstStyle/>
                    <a:p>
                      <a:r>
                        <a:rPr lang="en-US" sz="1200" dirty="0" smtClean="0"/>
                        <a:t>12</a:t>
                      </a:r>
                      <a:endParaRPr lang="en-US" sz="1200" dirty="0"/>
                    </a:p>
                  </a:txBody>
                  <a:tcPr/>
                </a:tc>
                <a:tc>
                  <a:txBody>
                    <a:bodyPr/>
                    <a:lstStyle/>
                    <a:p>
                      <a:r>
                        <a:rPr lang="en-US" sz="1200" dirty="0" smtClean="0"/>
                        <a:t>Support Pin</a:t>
                      </a:r>
                      <a:endParaRPr lang="en-US"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McMaster [</a:t>
                      </a:r>
                      <a:r>
                        <a:rPr lang="en-US" sz="1200" u="none" strike="noStrike" dirty="0" smtClean="0">
                          <a:solidFill>
                            <a:srgbClr val="006699"/>
                          </a:solidFill>
                          <a:effectLst/>
                          <a:hlinkClick r:id="rId4"/>
                        </a:rPr>
                        <a:t>98381A472</a:t>
                      </a:r>
                      <a:r>
                        <a:rPr lang="en-US" sz="1200" dirty="0" smtClean="0"/>
                        <a:t>]</a:t>
                      </a:r>
                      <a:endParaRPr lang="en-US" sz="1200" dirty="0"/>
                    </a:p>
                  </a:txBody>
                  <a:tcPr/>
                </a:tc>
              </a:tr>
              <a:tr h="307766">
                <a:tc>
                  <a:txBody>
                    <a:bodyPr/>
                    <a:lstStyle/>
                    <a:p>
                      <a:r>
                        <a:rPr lang="en-US" sz="1200" kern="1200" dirty="0" smtClean="0">
                          <a:solidFill>
                            <a:schemeClr val="dk1"/>
                          </a:solidFill>
                          <a:effectLst/>
                          <a:latin typeface="+mn-lt"/>
                          <a:ea typeface="+mn-ea"/>
                          <a:cs typeface="+mn-cs"/>
                        </a:rPr>
                        <a:t>Ø3/8”, Wd1/8” nylon pulley (P1)</a:t>
                      </a:r>
                      <a:endParaRPr lang="en-US" sz="1200" dirty="0"/>
                    </a:p>
                  </a:txBody>
                  <a:tcPr/>
                </a:tc>
                <a:tc>
                  <a:txBody>
                    <a:bodyPr/>
                    <a:lstStyle/>
                    <a:p>
                      <a:r>
                        <a:rPr lang="en-US" sz="1200" dirty="0" smtClean="0"/>
                        <a:t>12</a:t>
                      </a:r>
                      <a:endParaRPr lang="en-US" sz="1200" dirty="0"/>
                    </a:p>
                  </a:txBody>
                  <a:tcPr/>
                </a:tc>
                <a:tc>
                  <a:txBody>
                    <a:bodyPr/>
                    <a:lstStyle/>
                    <a:p>
                      <a:r>
                        <a:rPr lang="en-US" sz="1200" dirty="0" smtClean="0"/>
                        <a:t>Tendon Routing</a:t>
                      </a:r>
                      <a:endParaRPr lang="en-US" sz="1200" dirty="0"/>
                    </a:p>
                  </a:txBody>
                  <a:tcPr/>
                </a:tc>
                <a:tc>
                  <a:txBody>
                    <a:bodyPr/>
                    <a:lstStyle/>
                    <a:p>
                      <a:r>
                        <a:rPr lang="en-US" sz="1200" kern="1200" dirty="0" smtClean="0">
                          <a:solidFill>
                            <a:schemeClr val="dk1"/>
                          </a:solidFill>
                          <a:effectLst/>
                          <a:latin typeface="+mn-lt"/>
                          <a:ea typeface="+mn-ea"/>
                          <a:cs typeface="+mn-cs"/>
                        </a:rPr>
                        <a:t>McMaster [</a:t>
                      </a:r>
                      <a:r>
                        <a:rPr lang="en-US" sz="1200" u="sng" kern="1200" dirty="0" smtClean="0">
                          <a:solidFill>
                            <a:schemeClr val="dk1"/>
                          </a:solidFill>
                          <a:effectLst/>
                          <a:latin typeface="+mn-lt"/>
                          <a:ea typeface="+mn-ea"/>
                          <a:cs typeface="+mn-cs"/>
                          <a:hlinkClick r:id="rId5"/>
                        </a:rPr>
                        <a:t>3434T31</a:t>
                      </a:r>
                      <a:r>
                        <a:rPr lang="en-US" sz="1200" kern="1200" dirty="0" smtClean="0">
                          <a:solidFill>
                            <a:schemeClr val="dk1"/>
                          </a:solidFill>
                          <a:effectLst/>
                          <a:latin typeface="+mn-lt"/>
                          <a:ea typeface="+mn-ea"/>
                          <a:cs typeface="+mn-cs"/>
                        </a:rPr>
                        <a:t>]</a:t>
                      </a:r>
                      <a:endParaRPr lang="en-US" sz="1200" dirty="0"/>
                    </a:p>
                  </a:txBody>
                  <a:tcPr/>
                </a:tc>
              </a:tr>
              <a:tr h="307766">
                <a:tc>
                  <a:txBody>
                    <a:bodyPr/>
                    <a:lstStyle/>
                    <a:p>
                      <a:r>
                        <a:rPr lang="en-US" sz="1200" kern="1200" dirty="0" smtClean="0">
                          <a:solidFill>
                            <a:schemeClr val="dk1"/>
                          </a:solidFill>
                          <a:effectLst/>
                          <a:latin typeface="+mn-lt"/>
                          <a:ea typeface="+mn-ea"/>
                          <a:cs typeface="+mn-cs"/>
                        </a:rPr>
                        <a:t>Ø1/4”, L2-1/2” zinc-plated female standoff (S1)</a:t>
                      </a:r>
                      <a:endParaRPr lang="en-US" sz="1200" dirty="0"/>
                    </a:p>
                  </a:txBody>
                  <a:tcPr/>
                </a:tc>
                <a:tc>
                  <a:txBody>
                    <a:bodyPr/>
                    <a:lstStyle/>
                    <a:p>
                      <a:r>
                        <a:rPr lang="en-US" sz="1200" dirty="0" smtClean="0"/>
                        <a:t>4</a:t>
                      </a:r>
                      <a:endParaRPr lang="en-US" sz="1200" dirty="0"/>
                    </a:p>
                  </a:txBody>
                  <a:tcPr/>
                </a:tc>
                <a:tc>
                  <a:txBody>
                    <a:bodyPr/>
                    <a:lstStyle/>
                    <a:p>
                      <a:r>
                        <a:rPr lang="en-US" sz="1200" dirty="0" smtClean="0"/>
                        <a:t>Support</a:t>
                      </a:r>
                      <a:endParaRPr lang="en-US" sz="1200" dirty="0"/>
                    </a:p>
                  </a:txBody>
                  <a:tcPr/>
                </a:tc>
                <a:tc>
                  <a:txBody>
                    <a:bodyPr/>
                    <a:lstStyle/>
                    <a:p>
                      <a:r>
                        <a:rPr lang="en-US" sz="1200" kern="1200" dirty="0" smtClean="0">
                          <a:solidFill>
                            <a:schemeClr val="dk1"/>
                          </a:solidFill>
                          <a:effectLst/>
                          <a:latin typeface="+mn-lt"/>
                          <a:ea typeface="+mn-ea"/>
                          <a:cs typeface="+mn-cs"/>
                        </a:rPr>
                        <a:t>McMaster [</a:t>
                      </a:r>
                      <a:r>
                        <a:rPr lang="en-US" sz="1200" u="sng" kern="1200" dirty="0" smtClean="0">
                          <a:solidFill>
                            <a:schemeClr val="dk1"/>
                          </a:solidFill>
                          <a:effectLst/>
                          <a:latin typeface="+mn-lt"/>
                          <a:ea typeface="+mn-ea"/>
                          <a:cs typeface="+mn-cs"/>
                          <a:hlinkClick r:id="rId6"/>
                        </a:rPr>
                        <a:t>92474A029</a:t>
                      </a:r>
                      <a:r>
                        <a:rPr lang="en-US" sz="1200" kern="1200" dirty="0" smtClean="0">
                          <a:solidFill>
                            <a:schemeClr val="dk1"/>
                          </a:solidFill>
                          <a:effectLst/>
                          <a:latin typeface="+mn-lt"/>
                          <a:ea typeface="+mn-ea"/>
                          <a:cs typeface="+mn-cs"/>
                        </a:rPr>
                        <a:t>]</a:t>
                      </a:r>
                      <a:endParaRPr lang="en-US" sz="1200" dirty="0"/>
                    </a:p>
                  </a:txBody>
                  <a:tcPr/>
                </a:tc>
              </a:tr>
              <a:tr h="307766">
                <a:tc>
                  <a:txBody>
                    <a:bodyPr/>
                    <a:lstStyle/>
                    <a:p>
                      <a:r>
                        <a:rPr lang="en-US" sz="1200" dirty="0" smtClean="0"/>
                        <a:t>Socket Cap Screw 8-32, L3/4”</a:t>
                      </a:r>
                      <a:endParaRPr lang="en-US" sz="1200" dirty="0"/>
                    </a:p>
                  </a:txBody>
                  <a:tcPr/>
                </a:tc>
                <a:tc>
                  <a:txBody>
                    <a:bodyPr/>
                    <a:lstStyle/>
                    <a:p>
                      <a:r>
                        <a:rPr lang="en-US" sz="1200" dirty="0" smtClean="0"/>
                        <a:t>8</a:t>
                      </a:r>
                      <a:endParaRPr lang="en-US" sz="1200" dirty="0"/>
                    </a:p>
                  </a:txBody>
                  <a:tcPr/>
                </a:tc>
                <a:tc>
                  <a:txBody>
                    <a:bodyPr/>
                    <a:lstStyle/>
                    <a:p>
                      <a:r>
                        <a:rPr lang="en-US" sz="1200" dirty="0" smtClean="0"/>
                        <a:t>Fastener</a:t>
                      </a:r>
                      <a:endParaRPr lang="en-US" sz="1200" dirty="0"/>
                    </a:p>
                  </a:txBody>
                  <a:tcPr/>
                </a:tc>
                <a:tc>
                  <a:txBody>
                    <a:bodyPr/>
                    <a:lstStyle/>
                    <a:p>
                      <a:r>
                        <a:rPr lang="en-US" sz="1200" dirty="0" smtClean="0"/>
                        <a:t>McMaster [</a:t>
                      </a:r>
                      <a:r>
                        <a:rPr lang="en-US" sz="1200" b="0" i="0" u="none" strike="noStrike" kern="1200" dirty="0" smtClean="0">
                          <a:solidFill>
                            <a:schemeClr val="dk1"/>
                          </a:solidFill>
                          <a:effectLst/>
                          <a:latin typeface="+mn-lt"/>
                          <a:ea typeface="+mn-ea"/>
                          <a:cs typeface="+mn-cs"/>
                          <a:hlinkClick r:id="rId7" tooltip="Add this product to your current order"/>
                        </a:rPr>
                        <a:t>91253A197</a:t>
                      </a:r>
                      <a:r>
                        <a:rPr lang="en-US" sz="1200" b="0" i="0" u="none" strike="noStrike" kern="1200" dirty="0" smtClean="0">
                          <a:solidFill>
                            <a:schemeClr val="dk1"/>
                          </a:solidFill>
                          <a:effectLst/>
                          <a:latin typeface="+mn-lt"/>
                          <a:ea typeface="+mn-ea"/>
                          <a:cs typeface="+mn-cs"/>
                        </a:rPr>
                        <a:t>]</a:t>
                      </a:r>
                      <a:endParaRPr lang="en-US" sz="1200" dirty="0"/>
                    </a:p>
                  </a:txBody>
                  <a:tcPr/>
                </a:tc>
              </a:tr>
              <a:tr h="307766">
                <a:tc>
                  <a:txBody>
                    <a:bodyPr/>
                    <a:lstStyle/>
                    <a:p>
                      <a:r>
                        <a:rPr lang="en-US" sz="1200" kern="1200" dirty="0" smtClean="0">
                          <a:solidFill>
                            <a:schemeClr val="dk1"/>
                          </a:solidFill>
                          <a:effectLst/>
                          <a:latin typeface="+mn-lt"/>
                          <a:ea typeface="+mn-ea"/>
                          <a:cs typeface="+mn-cs"/>
                        </a:rPr>
                        <a:t>M2.5, L7.5mm bolt</a:t>
                      </a:r>
                      <a:endParaRPr lang="en-US" sz="1200" dirty="0"/>
                    </a:p>
                  </a:txBody>
                  <a:tcPr/>
                </a:tc>
                <a:tc>
                  <a:txBody>
                    <a:bodyPr/>
                    <a:lstStyle/>
                    <a:p>
                      <a:r>
                        <a:rPr lang="en-US" sz="1200" dirty="0" smtClean="0"/>
                        <a:t>1</a:t>
                      </a:r>
                      <a:endParaRPr lang="en-US" sz="1200" dirty="0"/>
                    </a:p>
                  </a:txBody>
                  <a:tcPr/>
                </a:tc>
                <a:tc>
                  <a:txBody>
                    <a:bodyPr/>
                    <a:lstStyle/>
                    <a:p>
                      <a:r>
                        <a:rPr lang="en-US" sz="1200" dirty="0" smtClean="0"/>
                        <a:t>Fastener</a:t>
                      </a:r>
                      <a:endParaRPr lang="en-US" sz="1200" dirty="0"/>
                    </a:p>
                  </a:txBody>
                  <a:tcPr/>
                </a:tc>
                <a:tc>
                  <a:txBody>
                    <a:bodyPr/>
                    <a:lstStyle/>
                    <a:p>
                      <a:r>
                        <a:rPr lang="en-US" sz="1200" dirty="0" smtClean="0"/>
                        <a:t>Provided</a:t>
                      </a:r>
                      <a:r>
                        <a:rPr lang="en-US" sz="1200" baseline="0" dirty="0" smtClean="0"/>
                        <a:t> w/ </a:t>
                      </a:r>
                      <a:r>
                        <a:rPr lang="en-US" sz="1200" baseline="0" dirty="0" err="1" smtClean="0"/>
                        <a:t>Dynamixel</a:t>
                      </a:r>
                      <a:endParaRPr lang="en-US" sz="1200" dirty="0"/>
                    </a:p>
                  </a:txBody>
                  <a:tcPr/>
                </a:tc>
              </a:tr>
              <a:tr h="307766">
                <a:tc>
                  <a:txBody>
                    <a:bodyPr/>
                    <a:lstStyle/>
                    <a:p>
                      <a:r>
                        <a:rPr lang="en-US" sz="1200" kern="1200" dirty="0" smtClean="0">
                          <a:solidFill>
                            <a:schemeClr val="dk1"/>
                          </a:solidFill>
                          <a:effectLst/>
                          <a:latin typeface="+mn-lt"/>
                          <a:ea typeface="+mn-ea"/>
                          <a:cs typeface="+mn-cs"/>
                        </a:rPr>
                        <a:t>M2, L3mm bolt</a:t>
                      </a:r>
                      <a:endParaRPr lang="en-US" sz="1200" dirty="0"/>
                    </a:p>
                  </a:txBody>
                  <a:tcPr/>
                </a:tc>
                <a:tc>
                  <a:txBody>
                    <a:bodyPr/>
                    <a:lstStyle/>
                    <a:p>
                      <a:r>
                        <a:rPr lang="en-US" sz="1200" dirty="0" smtClean="0"/>
                        <a:t>2</a:t>
                      </a:r>
                      <a:endParaRPr lang="en-US" sz="1200" dirty="0"/>
                    </a:p>
                  </a:txBody>
                  <a:tcPr/>
                </a:tc>
                <a:tc>
                  <a:txBody>
                    <a:bodyPr/>
                    <a:lstStyle/>
                    <a:p>
                      <a:r>
                        <a:rPr lang="en-US" sz="1200" dirty="0" smtClean="0"/>
                        <a:t>Fastener</a:t>
                      </a:r>
                      <a:endParaRPr lang="en-US" sz="1200" dirty="0"/>
                    </a:p>
                  </a:txBody>
                  <a:tcPr/>
                </a:tc>
                <a:tc>
                  <a:txBody>
                    <a:bodyPr/>
                    <a:lstStyle/>
                    <a:p>
                      <a:r>
                        <a:rPr lang="en-US" sz="1200" kern="1200" dirty="0" smtClean="0">
                          <a:solidFill>
                            <a:schemeClr val="dk1"/>
                          </a:solidFill>
                          <a:effectLst/>
                          <a:latin typeface="+mn-lt"/>
                          <a:ea typeface="+mn-ea"/>
                          <a:cs typeface="+mn-cs"/>
                        </a:rPr>
                        <a:t>McMaster [</a:t>
                      </a:r>
                      <a:r>
                        <a:rPr lang="en-US" sz="1200" u="sng" kern="1200" dirty="0" smtClean="0">
                          <a:solidFill>
                            <a:schemeClr val="dk1"/>
                          </a:solidFill>
                          <a:effectLst/>
                          <a:latin typeface="+mn-lt"/>
                          <a:ea typeface="+mn-ea"/>
                          <a:cs typeface="+mn-cs"/>
                          <a:hlinkClick r:id="rId8" tooltip="Add this product to your current order"/>
                        </a:rPr>
                        <a:t>91292A003</a:t>
                      </a:r>
                      <a:r>
                        <a:rPr lang="en-US" sz="1200" kern="1200" dirty="0" smtClean="0">
                          <a:solidFill>
                            <a:schemeClr val="dk1"/>
                          </a:solidFill>
                          <a:effectLst/>
                          <a:latin typeface="+mn-lt"/>
                          <a:ea typeface="+mn-ea"/>
                          <a:cs typeface="+mn-cs"/>
                        </a:rPr>
                        <a:t>]</a:t>
                      </a:r>
                      <a:endParaRPr lang="en-US" sz="1200" dirty="0"/>
                    </a:p>
                  </a:txBody>
                  <a:tcPr/>
                </a:tc>
              </a:tr>
              <a:tr h="307766">
                <a:tc>
                  <a:txBody>
                    <a:bodyPr/>
                    <a:lstStyle/>
                    <a:p>
                      <a:r>
                        <a:rPr lang="en-US" sz="1200" kern="1200" dirty="0" smtClean="0">
                          <a:solidFill>
                            <a:schemeClr val="dk1"/>
                          </a:solidFill>
                          <a:effectLst/>
                          <a:latin typeface="+mn-lt"/>
                          <a:ea typeface="+mn-ea"/>
                          <a:cs typeface="+mn-cs"/>
                        </a:rPr>
                        <a:t>2-56, L3/4” bolt/nut</a:t>
                      </a:r>
                      <a:endParaRPr lang="en-US" sz="1200" dirty="0"/>
                    </a:p>
                  </a:txBody>
                  <a:tcPr/>
                </a:tc>
                <a:tc>
                  <a:txBody>
                    <a:bodyPr/>
                    <a:lstStyle/>
                    <a:p>
                      <a:r>
                        <a:rPr lang="en-US" sz="1200" dirty="0" smtClean="0"/>
                        <a:t>2</a:t>
                      </a:r>
                      <a:endParaRPr lang="en-US" sz="1200" dirty="0"/>
                    </a:p>
                  </a:txBody>
                  <a:tcPr/>
                </a:tc>
                <a:tc>
                  <a:txBody>
                    <a:bodyPr/>
                    <a:lstStyle/>
                    <a:p>
                      <a:r>
                        <a:rPr lang="en-US" sz="1200" dirty="0" smtClean="0"/>
                        <a:t>Fastener</a:t>
                      </a:r>
                      <a:endParaRPr lang="en-US" sz="1200" dirty="0"/>
                    </a:p>
                  </a:txBody>
                  <a:tcPr/>
                </a:tc>
                <a:tc>
                  <a:txBody>
                    <a:bodyPr/>
                    <a:lstStyle/>
                    <a:p>
                      <a:r>
                        <a:rPr lang="en-US" sz="1200" kern="1200" dirty="0" smtClean="0">
                          <a:solidFill>
                            <a:schemeClr val="dk1"/>
                          </a:solidFill>
                          <a:effectLst/>
                          <a:latin typeface="+mn-lt"/>
                          <a:ea typeface="+mn-ea"/>
                          <a:cs typeface="+mn-cs"/>
                        </a:rPr>
                        <a:t>McMaster [</a:t>
                      </a:r>
                      <a:r>
                        <a:rPr lang="en-US" sz="1200" u="sng" kern="1200" dirty="0" smtClean="0">
                          <a:solidFill>
                            <a:schemeClr val="dk1"/>
                          </a:solidFill>
                          <a:effectLst/>
                          <a:latin typeface="+mn-lt"/>
                          <a:ea typeface="+mn-ea"/>
                          <a:cs typeface="+mn-cs"/>
                          <a:hlinkClick r:id="rId9"/>
                        </a:rPr>
                        <a:t>92196A084</a:t>
                      </a:r>
                      <a:r>
                        <a:rPr lang="en-US" sz="1200" kern="1200" dirty="0" smtClean="0">
                          <a:solidFill>
                            <a:schemeClr val="dk1"/>
                          </a:solidFill>
                          <a:effectLst/>
                          <a:latin typeface="+mn-lt"/>
                          <a:ea typeface="+mn-ea"/>
                          <a:cs typeface="+mn-cs"/>
                        </a:rPr>
                        <a:t>]</a:t>
                      </a:r>
                      <a:endParaRPr lang="en-US" sz="1200" dirty="0"/>
                    </a:p>
                  </a:txBody>
                  <a:tcPr/>
                </a:tc>
              </a:tr>
              <a:tr h="307766">
                <a:tc>
                  <a:txBody>
                    <a:bodyPr/>
                    <a:lstStyle/>
                    <a:p>
                      <a:r>
                        <a:rPr lang="en-US" sz="1200" kern="1200" dirty="0" smtClean="0">
                          <a:solidFill>
                            <a:schemeClr val="dk1"/>
                          </a:solidFill>
                          <a:effectLst/>
                          <a:latin typeface="+mn-lt"/>
                          <a:ea typeface="+mn-ea"/>
                          <a:cs typeface="+mn-cs"/>
                        </a:rPr>
                        <a:t>PMC-780 Urethane</a:t>
                      </a:r>
                      <a:endParaRPr lang="en-US" sz="1200" dirty="0"/>
                    </a:p>
                  </a:txBody>
                  <a:tcPr/>
                </a:tc>
                <a:tc>
                  <a:txBody>
                    <a:bodyPr/>
                    <a:lstStyle/>
                    <a:p>
                      <a:r>
                        <a:rPr lang="en-US" sz="1200" dirty="0" smtClean="0"/>
                        <a:t>1</a:t>
                      </a:r>
                      <a:endParaRPr lang="en-US" sz="1200" dirty="0"/>
                    </a:p>
                  </a:txBody>
                  <a:tcPr/>
                </a:tc>
                <a:tc>
                  <a:txBody>
                    <a:bodyPr/>
                    <a:lstStyle/>
                    <a:p>
                      <a:r>
                        <a:rPr lang="en-US" sz="1200" dirty="0" smtClean="0"/>
                        <a:t>Finger Joint Urethane</a:t>
                      </a:r>
                      <a:endParaRPr lang="en-US" sz="1200" dirty="0"/>
                    </a:p>
                  </a:txBody>
                  <a:tcPr/>
                </a:tc>
                <a:tc>
                  <a:txBody>
                    <a:bodyPr/>
                    <a:lstStyle/>
                    <a:p>
                      <a:r>
                        <a:rPr lang="en-US" sz="1200" kern="1200" dirty="0" smtClean="0">
                          <a:solidFill>
                            <a:schemeClr val="dk1"/>
                          </a:solidFill>
                          <a:effectLst/>
                          <a:latin typeface="+mn-lt"/>
                          <a:ea typeface="+mn-ea"/>
                          <a:cs typeface="+mn-cs"/>
                        </a:rPr>
                        <a:t>Smooth-On [</a:t>
                      </a:r>
                      <a:r>
                        <a:rPr lang="en-US" sz="1200" u="sng" kern="1200" dirty="0" smtClean="0">
                          <a:solidFill>
                            <a:schemeClr val="dk1"/>
                          </a:solidFill>
                          <a:effectLst/>
                          <a:latin typeface="+mn-lt"/>
                          <a:ea typeface="+mn-ea"/>
                          <a:cs typeface="+mn-cs"/>
                          <a:hlinkClick r:id="rId10"/>
                        </a:rPr>
                        <a:t>link</a:t>
                      </a:r>
                      <a:r>
                        <a:rPr lang="en-US" sz="1200" kern="1200" dirty="0" smtClean="0">
                          <a:solidFill>
                            <a:schemeClr val="dk1"/>
                          </a:solidFill>
                          <a:effectLst/>
                          <a:latin typeface="+mn-lt"/>
                          <a:ea typeface="+mn-ea"/>
                          <a:cs typeface="+mn-cs"/>
                        </a:rPr>
                        <a:t>]</a:t>
                      </a:r>
                      <a:endParaRPr lang="en-US" sz="1200" dirty="0"/>
                    </a:p>
                  </a:txBody>
                  <a:tcPr/>
                </a:tc>
              </a:tr>
              <a:tr h="307766">
                <a:tc>
                  <a:txBody>
                    <a:bodyPr/>
                    <a:lstStyle/>
                    <a:p>
                      <a:r>
                        <a:rPr lang="en-US" sz="1200" dirty="0" err="1" smtClean="0"/>
                        <a:t>Vytaflex</a:t>
                      </a:r>
                      <a:r>
                        <a:rPr lang="en-US" sz="1200" dirty="0" smtClean="0"/>
                        <a:t> 30 Urethane</a:t>
                      </a:r>
                      <a:endParaRPr lang="en-US" sz="1200" dirty="0"/>
                    </a:p>
                  </a:txBody>
                  <a:tcPr/>
                </a:tc>
                <a:tc>
                  <a:txBody>
                    <a:bodyPr/>
                    <a:lstStyle/>
                    <a:p>
                      <a:r>
                        <a:rPr lang="en-US" sz="1200" dirty="0" smtClean="0"/>
                        <a:t>1</a:t>
                      </a:r>
                      <a:endParaRPr lang="en-US" sz="1200" dirty="0"/>
                    </a:p>
                  </a:txBody>
                  <a:tcPr/>
                </a:tc>
                <a:tc>
                  <a:txBody>
                    <a:bodyPr/>
                    <a:lstStyle/>
                    <a:p>
                      <a:r>
                        <a:rPr lang="en-US" sz="1200" dirty="0" smtClean="0"/>
                        <a:t>Finger Pad Urethane</a:t>
                      </a:r>
                      <a:endParaRPr lang="en-US" sz="1200" dirty="0"/>
                    </a:p>
                  </a:txBody>
                  <a:tcPr/>
                </a:tc>
                <a:tc>
                  <a:txBody>
                    <a:bodyPr/>
                    <a:lstStyle/>
                    <a:p>
                      <a:r>
                        <a:rPr lang="en-US" sz="1200" kern="1200" dirty="0" smtClean="0">
                          <a:solidFill>
                            <a:schemeClr val="dk1"/>
                          </a:solidFill>
                          <a:effectLst/>
                          <a:latin typeface="+mn-lt"/>
                          <a:ea typeface="+mn-ea"/>
                          <a:cs typeface="+mn-cs"/>
                        </a:rPr>
                        <a:t>Smooth-On [</a:t>
                      </a:r>
                      <a:r>
                        <a:rPr lang="en-US" sz="1200" u="sng" kern="1200" dirty="0" smtClean="0">
                          <a:solidFill>
                            <a:schemeClr val="dk1"/>
                          </a:solidFill>
                          <a:effectLst/>
                          <a:latin typeface="+mn-lt"/>
                          <a:ea typeface="+mn-ea"/>
                          <a:cs typeface="+mn-cs"/>
                          <a:hlinkClick r:id="rId11"/>
                        </a:rPr>
                        <a:t>link</a:t>
                      </a:r>
                      <a:r>
                        <a:rPr lang="en-US" sz="1200" kern="1200" dirty="0" smtClean="0">
                          <a:solidFill>
                            <a:schemeClr val="dk1"/>
                          </a:solidFill>
                          <a:effectLst/>
                          <a:latin typeface="+mn-lt"/>
                          <a:ea typeface="+mn-ea"/>
                          <a:cs typeface="+mn-cs"/>
                        </a:rPr>
                        <a:t>]</a:t>
                      </a:r>
                      <a:endParaRPr lang="en-US" sz="1200" dirty="0"/>
                    </a:p>
                  </a:txBody>
                  <a:tcPr/>
                </a:tc>
              </a:tr>
              <a:tr h="307766">
                <a:tc>
                  <a:txBody>
                    <a:bodyPr/>
                    <a:lstStyle/>
                    <a:p>
                      <a:r>
                        <a:rPr lang="en-US" sz="1200" dirty="0" err="1" smtClean="0"/>
                        <a:t>Sunon</a:t>
                      </a:r>
                      <a:r>
                        <a:rPr lang="en-US" sz="1200" dirty="0" smtClean="0"/>
                        <a:t> 25x10mm 12VDC Fan</a:t>
                      </a:r>
                      <a:endParaRPr lang="en-US" sz="1200" dirty="0"/>
                    </a:p>
                  </a:txBody>
                  <a:tcPr/>
                </a:tc>
                <a:tc>
                  <a:txBody>
                    <a:bodyPr/>
                    <a:lstStyle/>
                    <a:p>
                      <a:r>
                        <a:rPr lang="en-US" sz="1200" dirty="0" smtClean="0"/>
                        <a:t>1</a:t>
                      </a:r>
                      <a:endParaRPr lang="en-US" sz="1200" dirty="0"/>
                    </a:p>
                  </a:txBody>
                  <a:tcPr/>
                </a:tc>
                <a:tc>
                  <a:txBody>
                    <a:bodyPr/>
                    <a:lstStyle/>
                    <a:p>
                      <a:r>
                        <a:rPr lang="en-US" sz="1200" dirty="0" smtClean="0"/>
                        <a:t>Cooling Fan*</a:t>
                      </a:r>
                      <a:endParaRPr lang="en-US" sz="1200" dirty="0"/>
                    </a:p>
                  </a:txBody>
                  <a:tcPr/>
                </a:tc>
                <a:tc>
                  <a:txBody>
                    <a:bodyPr/>
                    <a:lstStyle/>
                    <a:p>
                      <a:r>
                        <a:rPr lang="en-US" sz="1200" dirty="0" err="1" smtClean="0"/>
                        <a:t>Digikey</a:t>
                      </a:r>
                      <a:r>
                        <a:rPr lang="en-US" sz="1200" dirty="0" smtClean="0"/>
                        <a:t> [</a:t>
                      </a:r>
                      <a:r>
                        <a:rPr lang="en-US" sz="1200" dirty="0" smtClean="0">
                          <a:hlinkClick r:id="rId12"/>
                        </a:rPr>
                        <a:t>link</a:t>
                      </a:r>
                      <a:r>
                        <a:rPr lang="en-US" sz="1200" dirty="0" smtClean="0"/>
                        <a:t>]</a:t>
                      </a:r>
                      <a:endParaRPr lang="en-US" sz="1200" dirty="0"/>
                    </a:p>
                  </a:txBody>
                  <a:tcPr/>
                </a:tc>
              </a:tr>
              <a:tr h="307766">
                <a:tc>
                  <a:txBody>
                    <a:bodyPr/>
                    <a:lstStyle/>
                    <a:p>
                      <a:r>
                        <a:rPr lang="en-US" sz="1200" dirty="0" smtClean="0"/>
                        <a:t>Power Pro Spectra</a:t>
                      </a:r>
                      <a:endParaRPr lang="en-US" sz="1200" dirty="0"/>
                    </a:p>
                  </a:txBody>
                  <a:tcPr/>
                </a:tc>
                <a:tc>
                  <a:txBody>
                    <a:bodyPr/>
                    <a:lstStyle/>
                    <a:p>
                      <a:r>
                        <a:rPr lang="en-US" sz="1200" dirty="0" smtClean="0"/>
                        <a:t>1</a:t>
                      </a:r>
                      <a:endParaRPr lang="en-US" sz="1200" dirty="0"/>
                    </a:p>
                  </a:txBody>
                  <a:tcPr/>
                </a:tc>
                <a:tc>
                  <a:txBody>
                    <a:bodyPr/>
                    <a:lstStyle/>
                    <a:p>
                      <a:r>
                        <a:rPr lang="en-US" sz="1200" dirty="0" smtClean="0"/>
                        <a:t>Tendon</a:t>
                      </a:r>
                      <a:endParaRPr lang="en-US" sz="1200" dirty="0"/>
                    </a:p>
                  </a:txBody>
                  <a:tcPr/>
                </a:tc>
                <a:tc>
                  <a:txBody>
                    <a:bodyPr/>
                    <a:lstStyle/>
                    <a:p>
                      <a:r>
                        <a:rPr lang="en-US" sz="1200" dirty="0" smtClean="0"/>
                        <a:t>Amazon [</a:t>
                      </a:r>
                      <a:r>
                        <a:rPr lang="en-US" sz="1200" dirty="0" smtClean="0">
                          <a:hlinkClick r:id="rId13"/>
                        </a:rPr>
                        <a:t>link</a:t>
                      </a:r>
                      <a:r>
                        <a:rPr lang="en-US" sz="1200" dirty="0" smtClean="0"/>
                        <a:t>]</a:t>
                      </a:r>
                      <a:endParaRPr lang="en-US" sz="1200" dirty="0"/>
                    </a:p>
                  </a:txBody>
                  <a:tcPr/>
                </a:tc>
              </a:tr>
            </a:tbl>
          </a:graphicData>
        </a:graphic>
      </p:graphicFrame>
      <p:sp>
        <p:nvSpPr>
          <p:cNvPr id="7" name="TextBox 6"/>
          <p:cNvSpPr txBox="1"/>
          <p:nvPr/>
        </p:nvSpPr>
        <p:spPr>
          <a:xfrm>
            <a:off x="477078" y="9450773"/>
            <a:ext cx="822661" cy="276999"/>
          </a:xfrm>
          <a:prstGeom prst="rect">
            <a:avLst/>
          </a:prstGeom>
          <a:noFill/>
        </p:spPr>
        <p:txBody>
          <a:bodyPr wrap="none" rtlCol="0">
            <a:spAutoFit/>
          </a:bodyPr>
          <a:lstStyle/>
          <a:p>
            <a:r>
              <a:rPr lang="en-US" sz="1200" dirty="0" smtClean="0"/>
              <a:t>* optional</a:t>
            </a:r>
            <a:endParaRPr lang="en-US" sz="1200" dirty="0"/>
          </a:p>
        </p:txBody>
      </p:sp>
    </p:spTree>
    <p:extLst>
      <p:ext uri="{BB962C8B-B14F-4D97-AF65-F5344CB8AC3E}">
        <p14:creationId xmlns:p14="http://schemas.microsoft.com/office/powerpoint/2010/main" val="29212281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04377" y="9277350"/>
            <a:ext cx="644728" cy="769441"/>
          </a:xfrm>
          <a:prstGeom prst="rect">
            <a:avLst/>
          </a:prstGeom>
          <a:noFill/>
        </p:spPr>
        <p:txBody>
          <a:bodyPr wrap="none" rtlCol="0">
            <a:spAutoFit/>
          </a:bodyPr>
          <a:lstStyle/>
          <a:p>
            <a:r>
              <a:rPr lang="en-US" sz="4400" dirty="0" smtClean="0">
                <a:latin typeface="YaleDesign-WebSmallCap" pitchFamily="2" charset="0"/>
              </a:rPr>
              <a:t>25</a:t>
            </a:r>
            <a:endParaRPr lang="en-US" sz="4400" dirty="0">
              <a:latin typeface="YaleDesign-WebSmallCap" pitchFamily="2" charset="0"/>
            </a:endParaRPr>
          </a:p>
        </p:txBody>
      </p:sp>
      <p:sp>
        <p:nvSpPr>
          <p:cNvPr id="15" name="TextBox 14"/>
          <p:cNvSpPr txBox="1"/>
          <p:nvPr/>
        </p:nvSpPr>
        <p:spPr>
          <a:xfrm>
            <a:off x="255281" y="8356316"/>
            <a:ext cx="5840719" cy="1200329"/>
          </a:xfrm>
          <a:prstGeom prst="rect">
            <a:avLst/>
          </a:prstGeom>
          <a:noFill/>
        </p:spPr>
        <p:txBody>
          <a:bodyPr wrap="square" rtlCol="0">
            <a:spAutoFit/>
          </a:bodyPr>
          <a:lstStyle/>
          <a:p>
            <a:pPr algn="just"/>
            <a:r>
              <a:rPr lang="en-US" dirty="0" smtClean="0"/>
              <a:t>Note that the base pulley blocks can be inserted into the bottom base from above, as shown above. This may help in the process of achieving the appropriate tendon length between the differential blocks.</a:t>
            </a:r>
            <a:endParaRPr lang="en-US" i="1" dirty="0"/>
          </a:p>
        </p:txBody>
      </p:sp>
      <p:sp>
        <p:nvSpPr>
          <p:cNvPr id="16" name="TextBox 15"/>
          <p:cNvSpPr txBox="1"/>
          <p:nvPr/>
        </p:nvSpPr>
        <p:spPr>
          <a:xfrm>
            <a:off x="2618269" y="1181100"/>
            <a:ext cx="2590324" cy="369332"/>
          </a:xfrm>
          <a:prstGeom prst="rect">
            <a:avLst/>
          </a:prstGeom>
          <a:noFill/>
        </p:spPr>
        <p:txBody>
          <a:bodyPr wrap="none" rtlCol="0">
            <a:spAutoFit/>
          </a:bodyPr>
          <a:lstStyle/>
          <a:p>
            <a:r>
              <a:rPr lang="en-US" dirty="0" smtClean="0">
                <a:latin typeface="YaleAdmin-WebSmallCap" pitchFamily="2" charset="0"/>
              </a:rPr>
              <a:t>Final Tendon Routing</a:t>
            </a:r>
            <a:endParaRPr lang="en-US" dirty="0">
              <a:latin typeface="YaleAdmin-WebSmallCap" pitchFamily="2" charset="0"/>
            </a:endParaRPr>
          </a:p>
        </p:txBody>
      </p:sp>
      <p:pic>
        <p:nvPicPr>
          <p:cNvPr id="512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281" y="1799658"/>
            <a:ext cx="3438525" cy="21436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Straight Arrow Connector 4"/>
          <p:cNvCxnSpPr/>
          <p:nvPr/>
        </p:nvCxnSpPr>
        <p:spPr>
          <a:xfrm>
            <a:off x="1162050" y="3553883"/>
            <a:ext cx="0" cy="532341"/>
          </a:xfrm>
          <a:prstGeom prst="straightConnector1">
            <a:avLst/>
          </a:prstGeom>
          <a:ln w="19050">
            <a:solidFill>
              <a:srgbClr val="FF0000"/>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a:off x="2362200" y="3677179"/>
            <a:ext cx="0" cy="532341"/>
          </a:xfrm>
          <a:prstGeom prst="straightConnector1">
            <a:avLst/>
          </a:prstGeom>
          <a:ln w="19050">
            <a:solidFill>
              <a:srgbClr val="FF0000"/>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V="1">
            <a:off x="1162050" y="2514600"/>
            <a:ext cx="0" cy="457200"/>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V="1">
            <a:off x="2362200" y="2719387"/>
            <a:ext cx="0" cy="504825"/>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pic>
        <p:nvPicPr>
          <p:cNvPr id="5120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9156" y="2005805"/>
            <a:ext cx="3276968" cy="23756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Curved Right Arrow 17"/>
          <p:cNvSpPr/>
          <p:nvPr/>
        </p:nvSpPr>
        <p:spPr>
          <a:xfrm>
            <a:off x="4686300" y="4105274"/>
            <a:ext cx="285750" cy="322659"/>
          </a:xfrm>
          <a:prstGeom prst="curved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5" name="Curved Right Arrow 54"/>
          <p:cNvSpPr/>
          <p:nvPr/>
        </p:nvSpPr>
        <p:spPr>
          <a:xfrm>
            <a:off x="5934075" y="4267198"/>
            <a:ext cx="285750" cy="322659"/>
          </a:xfrm>
          <a:prstGeom prst="curved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5120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271" y="5095875"/>
            <a:ext cx="3283449" cy="23965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0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85052" y="5095875"/>
            <a:ext cx="3105175" cy="1838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7357953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04377" y="9277350"/>
            <a:ext cx="644728" cy="769441"/>
          </a:xfrm>
          <a:prstGeom prst="rect">
            <a:avLst/>
          </a:prstGeom>
          <a:noFill/>
        </p:spPr>
        <p:txBody>
          <a:bodyPr wrap="none" rtlCol="0">
            <a:spAutoFit/>
          </a:bodyPr>
          <a:lstStyle/>
          <a:p>
            <a:r>
              <a:rPr lang="en-US" sz="4400" dirty="0" smtClean="0">
                <a:latin typeface="YaleDesign-WebSmallCap" pitchFamily="2" charset="0"/>
              </a:rPr>
              <a:t>25</a:t>
            </a:r>
            <a:endParaRPr lang="en-US" sz="4400" dirty="0">
              <a:latin typeface="YaleDesign-WebSmallCap" pitchFamily="2" charset="0"/>
            </a:endParaRPr>
          </a:p>
        </p:txBody>
      </p:sp>
      <p:sp>
        <p:nvSpPr>
          <p:cNvPr id="15" name="TextBox 14"/>
          <p:cNvSpPr txBox="1"/>
          <p:nvPr/>
        </p:nvSpPr>
        <p:spPr>
          <a:xfrm>
            <a:off x="255280" y="8631019"/>
            <a:ext cx="5840719" cy="923330"/>
          </a:xfrm>
          <a:prstGeom prst="rect">
            <a:avLst/>
          </a:prstGeom>
          <a:noFill/>
        </p:spPr>
        <p:txBody>
          <a:bodyPr wrap="square" rtlCol="0">
            <a:spAutoFit/>
          </a:bodyPr>
          <a:lstStyle/>
          <a:p>
            <a:pPr algn="just"/>
            <a:r>
              <a:rPr lang="en-US" dirty="0" smtClean="0"/>
              <a:t>Use remaining socket screws to clamp the entire assembly together in place. The actuator block sub-assembly from step 9 should fit snugly </a:t>
            </a:r>
            <a:endParaRPr lang="en-US" i="1" dirty="0"/>
          </a:p>
        </p:txBody>
      </p:sp>
      <p:sp>
        <p:nvSpPr>
          <p:cNvPr id="16" name="TextBox 15"/>
          <p:cNvSpPr txBox="1"/>
          <p:nvPr/>
        </p:nvSpPr>
        <p:spPr>
          <a:xfrm>
            <a:off x="2170594" y="1181100"/>
            <a:ext cx="3408625" cy="369332"/>
          </a:xfrm>
          <a:prstGeom prst="rect">
            <a:avLst/>
          </a:prstGeom>
          <a:noFill/>
        </p:spPr>
        <p:txBody>
          <a:bodyPr wrap="none" rtlCol="0">
            <a:spAutoFit/>
          </a:bodyPr>
          <a:lstStyle/>
          <a:p>
            <a:r>
              <a:rPr lang="en-US" dirty="0" smtClean="0">
                <a:latin typeface="YaleAdmin-WebSmallCap" pitchFamily="2" charset="0"/>
              </a:rPr>
              <a:t>Final Assembly – Flexure base</a:t>
            </a:r>
            <a:endParaRPr lang="en-US" dirty="0">
              <a:latin typeface="YaleAdmin-WebSmallCap" pitchFamily="2" charset="0"/>
            </a:endParaRPr>
          </a:p>
        </p:txBody>
      </p:sp>
      <p:pic>
        <p:nvPicPr>
          <p:cNvPr id="522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1550432"/>
            <a:ext cx="4494213" cy="64785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22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79825" y="3640138"/>
            <a:ext cx="3949700" cy="3940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1082183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04377" y="9277350"/>
            <a:ext cx="728084" cy="769441"/>
          </a:xfrm>
          <a:prstGeom prst="rect">
            <a:avLst/>
          </a:prstGeom>
          <a:noFill/>
        </p:spPr>
        <p:txBody>
          <a:bodyPr wrap="none" rtlCol="0">
            <a:spAutoFit/>
          </a:bodyPr>
          <a:lstStyle/>
          <a:p>
            <a:r>
              <a:rPr lang="en-US" sz="4400" dirty="0" smtClean="0">
                <a:latin typeface="YaleDesign-WebSmallCap" pitchFamily="2" charset="0"/>
              </a:rPr>
              <a:t>26</a:t>
            </a:r>
            <a:endParaRPr lang="en-US" sz="4400" dirty="0">
              <a:latin typeface="YaleDesign-WebSmallCap" pitchFamily="2" charset="0"/>
            </a:endParaRPr>
          </a:p>
        </p:txBody>
      </p:sp>
      <p:sp>
        <p:nvSpPr>
          <p:cNvPr id="15" name="TextBox 14"/>
          <p:cNvSpPr txBox="1"/>
          <p:nvPr/>
        </p:nvSpPr>
        <p:spPr>
          <a:xfrm>
            <a:off x="255280" y="8631019"/>
            <a:ext cx="5840719" cy="923330"/>
          </a:xfrm>
          <a:prstGeom prst="rect">
            <a:avLst/>
          </a:prstGeom>
          <a:noFill/>
        </p:spPr>
        <p:txBody>
          <a:bodyPr wrap="square" rtlCol="0">
            <a:spAutoFit/>
          </a:bodyPr>
          <a:lstStyle/>
          <a:p>
            <a:pPr algn="just"/>
            <a:r>
              <a:rPr lang="en-US" dirty="0" smtClean="0"/>
              <a:t>Use remaining socket screws to clamp the entire assembly together in place. The actuator block sub-assembly from step 9 should fit snugly </a:t>
            </a:r>
            <a:endParaRPr lang="en-US" i="1" dirty="0"/>
          </a:p>
        </p:txBody>
      </p:sp>
      <p:sp>
        <p:nvSpPr>
          <p:cNvPr id="16" name="TextBox 15"/>
          <p:cNvSpPr txBox="1"/>
          <p:nvPr/>
        </p:nvSpPr>
        <p:spPr>
          <a:xfrm>
            <a:off x="2294419" y="1181100"/>
            <a:ext cx="3132909" cy="369332"/>
          </a:xfrm>
          <a:prstGeom prst="rect">
            <a:avLst/>
          </a:prstGeom>
          <a:noFill/>
        </p:spPr>
        <p:txBody>
          <a:bodyPr wrap="none" rtlCol="0">
            <a:spAutoFit/>
          </a:bodyPr>
          <a:lstStyle/>
          <a:p>
            <a:r>
              <a:rPr lang="en-US" dirty="0" smtClean="0">
                <a:latin typeface="YaleAdmin-WebSmallCap" pitchFamily="2" charset="0"/>
              </a:rPr>
              <a:t>Final Assembly – Pivot base</a:t>
            </a:r>
            <a:endParaRPr lang="en-US" dirty="0">
              <a:latin typeface="YaleAdmin-WebSmallCap" pitchFamily="2" charset="0"/>
            </a:endParaRPr>
          </a:p>
        </p:txBody>
      </p:sp>
      <p:pic>
        <p:nvPicPr>
          <p:cNvPr id="532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98057"/>
            <a:ext cx="5000282" cy="5265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32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3171" y="4616450"/>
            <a:ext cx="4219229" cy="32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9797422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04377" y="9277350"/>
            <a:ext cx="667170" cy="769441"/>
          </a:xfrm>
          <a:prstGeom prst="rect">
            <a:avLst/>
          </a:prstGeom>
          <a:noFill/>
        </p:spPr>
        <p:txBody>
          <a:bodyPr wrap="none" rtlCol="0">
            <a:spAutoFit/>
          </a:bodyPr>
          <a:lstStyle/>
          <a:p>
            <a:r>
              <a:rPr lang="en-US" sz="4400" dirty="0" smtClean="0">
                <a:latin typeface="YaleDesign-WebSmallCap" pitchFamily="2" charset="0"/>
              </a:rPr>
              <a:t>27</a:t>
            </a:r>
            <a:endParaRPr lang="en-US" sz="4400" dirty="0">
              <a:latin typeface="YaleDesign-WebSmallCap" pitchFamily="2" charset="0"/>
            </a:endParaRPr>
          </a:p>
        </p:txBody>
      </p:sp>
      <p:sp>
        <p:nvSpPr>
          <p:cNvPr id="15" name="TextBox 14"/>
          <p:cNvSpPr txBox="1"/>
          <p:nvPr/>
        </p:nvSpPr>
        <p:spPr>
          <a:xfrm>
            <a:off x="255280" y="8631019"/>
            <a:ext cx="5840719" cy="1200329"/>
          </a:xfrm>
          <a:prstGeom prst="rect">
            <a:avLst/>
          </a:prstGeom>
          <a:noFill/>
        </p:spPr>
        <p:txBody>
          <a:bodyPr wrap="square" rtlCol="0">
            <a:spAutoFit/>
          </a:bodyPr>
          <a:lstStyle/>
          <a:p>
            <a:pPr algn="just"/>
            <a:r>
              <a:rPr lang="en-US" dirty="0" smtClean="0"/>
              <a:t>Optional shell snaps together from two sides, as shown above. It may help to pre-loosen either the top or bottom set of socket screws to allow the shells to slide together more easily.</a:t>
            </a:r>
            <a:endParaRPr lang="en-US" i="1" dirty="0"/>
          </a:p>
        </p:txBody>
      </p:sp>
      <p:sp>
        <p:nvSpPr>
          <p:cNvPr id="16" name="TextBox 15"/>
          <p:cNvSpPr txBox="1"/>
          <p:nvPr/>
        </p:nvSpPr>
        <p:spPr>
          <a:xfrm>
            <a:off x="2561119" y="1181100"/>
            <a:ext cx="2629374" cy="369332"/>
          </a:xfrm>
          <a:prstGeom prst="rect">
            <a:avLst/>
          </a:prstGeom>
          <a:noFill/>
        </p:spPr>
        <p:txBody>
          <a:bodyPr wrap="none" rtlCol="0">
            <a:spAutoFit/>
          </a:bodyPr>
          <a:lstStyle/>
          <a:p>
            <a:r>
              <a:rPr lang="en-US" dirty="0" smtClean="0">
                <a:latin typeface="YaleAdmin-WebSmallCap" pitchFamily="2" charset="0"/>
              </a:rPr>
              <a:t>Final Assembly – Shell</a:t>
            </a:r>
            <a:endParaRPr lang="en-US" dirty="0">
              <a:latin typeface="YaleAdmin-WebSmallCap" pitchFamily="2" charset="0"/>
            </a:endParaRPr>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131" y="2222500"/>
            <a:ext cx="7499350" cy="5613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5239879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Post-Assembly</a:t>
            </a:r>
            <a:endParaRPr lang="en-US" dirty="0"/>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278499" y="9320480"/>
            <a:ext cx="700833" cy="769441"/>
          </a:xfrm>
          <a:prstGeom prst="rect">
            <a:avLst/>
          </a:prstGeom>
          <a:noFill/>
        </p:spPr>
        <p:txBody>
          <a:bodyPr wrap="none" rtlCol="0">
            <a:spAutoFit/>
          </a:bodyPr>
          <a:lstStyle/>
          <a:p>
            <a:r>
              <a:rPr lang="en-US" sz="4400" dirty="0" smtClean="0">
                <a:latin typeface="YaleDesign-WebSmallCap" pitchFamily="2" charset="0"/>
              </a:rPr>
              <a:t>28</a:t>
            </a:r>
            <a:endParaRPr lang="en-US" sz="4400" dirty="0">
              <a:latin typeface="YaleDesign-WebSmallCap" pitchFamily="2" charset="0"/>
            </a:endParaRPr>
          </a:p>
        </p:txBody>
      </p:sp>
      <p:sp>
        <p:nvSpPr>
          <p:cNvPr id="16" name="TextBox 15"/>
          <p:cNvSpPr txBox="1"/>
          <p:nvPr/>
        </p:nvSpPr>
        <p:spPr>
          <a:xfrm>
            <a:off x="2894494" y="1181100"/>
            <a:ext cx="1816972" cy="369332"/>
          </a:xfrm>
          <a:prstGeom prst="rect">
            <a:avLst/>
          </a:prstGeom>
          <a:noFill/>
        </p:spPr>
        <p:txBody>
          <a:bodyPr wrap="none" rtlCol="0">
            <a:spAutoFit/>
          </a:bodyPr>
          <a:lstStyle/>
          <a:p>
            <a:r>
              <a:rPr lang="en-US" dirty="0" smtClean="0">
                <a:latin typeface="YaleAdmin-WebSmallCap" pitchFamily="2" charset="0"/>
              </a:rPr>
              <a:t>Servo Zero-</a:t>
            </a:r>
            <a:r>
              <a:rPr lang="en-US" dirty="0" err="1" smtClean="0">
                <a:latin typeface="YaleAdmin-WebSmallCap" pitchFamily="2" charset="0"/>
              </a:rPr>
              <a:t>ing</a:t>
            </a:r>
            <a:endParaRPr lang="en-US" dirty="0">
              <a:latin typeface="YaleAdmin-WebSmallCap" pitchFamily="2" charset="0"/>
            </a:endParaRPr>
          </a:p>
        </p:txBody>
      </p:sp>
      <p:pic>
        <p:nvPicPr>
          <p:cNvPr id="542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425" y="2039121"/>
            <a:ext cx="4164013" cy="5759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Oval 2"/>
          <p:cNvSpPr/>
          <p:nvPr/>
        </p:nvSpPr>
        <p:spPr>
          <a:xfrm>
            <a:off x="1883181" y="6069725"/>
            <a:ext cx="441435" cy="441435"/>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1034917" y="6069725"/>
            <a:ext cx="441435" cy="44143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722820" y="6069725"/>
            <a:ext cx="441435" cy="44143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3933645" y="2311879"/>
            <a:ext cx="3571336" cy="4247317"/>
          </a:xfrm>
          <a:prstGeom prst="rect">
            <a:avLst/>
          </a:prstGeom>
          <a:noFill/>
        </p:spPr>
        <p:txBody>
          <a:bodyPr wrap="square" rtlCol="0">
            <a:spAutoFit/>
          </a:bodyPr>
          <a:lstStyle/>
          <a:p>
            <a:pPr marL="342900" indent="-342900">
              <a:buFont typeface="+mj-lt"/>
              <a:buAutoNum type="arabicPeriod"/>
            </a:pPr>
            <a:r>
              <a:rPr lang="en-US" dirty="0" smtClean="0"/>
              <a:t>Remove the </a:t>
            </a:r>
            <a:r>
              <a:rPr lang="en-US" dirty="0" smtClean="0">
                <a:solidFill>
                  <a:srgbClr val="FF0000"/>
                </a:solidFill>
              </a:rPr>
              <a:t>M2 bolts</a:t>
            </a:r>
            <a:r>
              <a:rPr lang="en-US" dirty="0" smtClean="0"/>
              <a:t> from the servo pulley</a:t>
            </a:r>
          </a:p>
          <a:p>
            <a:pPr marL="342900" indent="-342900">
              <a:buFont typeface="+mj-lt"/>
              <a:buAutoNum type="arabicPeriod"/>
            </a:pPr>
            <a:r>
              <a:rPr lang="en-US" dirty="0" smtClean="0"/>
              <a:t>Loosen, but do not remove, the central </a:t>
            </a:r>
            <a:r>
              <a:rPr lang="en-US" dirty="0" smtClean="0">
                <a:solidFill>
                  <a:srgbClr val="00B050"/>
                </a:solidFill>
              </a:rPr>
              <a:t>M2.5 bolt</a:t>
            </a:r>
            <a:r>
              <a:rPr lang="en-US" dirty="0" smtClean="0"/>
              <a:t>, such that the servo pulley can spin freely</a:t>
            </a:r>
          </a:p>
          <a:p>
            <a:pPr marL="342900" indent="-342900">
              <a:buFont typeface="+mj-lt"/>
              <a:buAutoNum type="arabicPeriod"/>
            </a:pPr>
            <a:r>
              <a:rPr lang="en-US" dirty="0" smtClean="0"/>
              <a:t>Connect the </a:t>
            </a:r>
            <a:r>
              <a:rPr lang="en-US" dirty="0" err="1" smtClean="0"/>
              <a:t>Dynamixel</a:t>
            </a:r>
            <a:r>
              <a:rPr lang="en-US" dirty="0" smtClean="0"/>
              <a:t> and (in position mode) move it to its zero encoder position</a:t>
            </a:r>
          </a:p>
          <a:p>
            <a:pPr marL="342900" indent="-342900">
              <a:buFont typeface="+mj-lt"/>
              <a:buAutoNum type="arabicPeriod"/>
            </a:pPr>
            <a:r>
              <a:rPr lang="en-US" dirty="0" smtClean="0"/>
              <a:t>By hand, turn the servo pulley until the tendon between the pulley and the main drive block is as taut as possible</a:t>
            </a:r>
          </a:p>
          <a:p>
            <a:pPr marL="342900" indent="-342900">
              <a:buFont typeface="+mj-lt"/>
              <a:buAutoNum type="arabicPeriod"/>
            </a:pPr>
            <a:r>
              <a:rPr lang="en-US" dirty="0" smtClean="0"/>
              <a:t>Re-attach the </a:t>
            </a:r>
            <a:r>
              <a:rPr lang="en-US" dirty="0" smtClean="0">
                <a:solidFill>
                  <a:srgbClr val="FF0000"/>
                </a:solidFill>
              </a:rPr>
              <a:t>M2 bolts </a:t>
            </a:r>
            <a:r>
              <a:rPr lang="en-US" dirty="0" smtClean="0"/>
              <a:t>and tighten the servo pulley</a:t>
            </a:r>
            <a:endParaRPr lang="en-US" dirty="0"/>
          </a:p>
        </p:txBody>
      </p:sp>
    </p:spTree>
    <p:extLst>
      <p:ext uri="{BB962C8B-B14F-4D97-AF65-F5344CB8AC3E}">
        <p14:creationId xmlns:p14="http://schemas.microsoft.com/office/powerpoint/2010/main" val="19126974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Parts List 1/2 (Pivot Base)</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655780442"/>
              </p:ext>
            </p:extLst>
          </p:nvPr>
        </p:nvGraphicFramePr>
        <p:xfrm>
          <a:off x="466725" y="1285877"/>
          <a:ext cx="6838952" cy="3840480"/>
        </p:xfrm>
        <a:graphic>
          <a:graphicData uri="http://schemas.openxmlformats.org/drawingml/2006/table">
            <a:tbl>
              <a:tblPr firstRow="1" bandRow="1">
                <a:tableStyleId>{5C22544A-7EE6-4342-B048-85BDC9FD1C3A}</a:tableStyleId>
              </a:tblPr>
              <a:tblGrid>
                <a:gridCol w="2486025"/>
                <a:gridCol w="933451"/>
                <a:gridCol w="1533524"/>
                <a:gridCol w="1885952"/>
              </a:tblGrid>
              <a:tr h="236427">
                <a:tc>
                  <a:txBody>
                    <a:bodyPr/>
                    <a:lstStyle/>
                    <a:p>
                      <a:r>
                        <a:rPr lang="en-US" sz="1200" dirty="0" smtClean="0"/>
                        <a:t>Part Name</a:t>
                      </a:r>
                      <a:endParaRPr lang="en-US" sz="1200" dirty="0"/>
                    </a:p>
                  </a:txBody>
                  <a:tcPr/>
                </a:tc>
                <a:tc>
                  <a:txBody>
                    <a:bodyPr/>
                    <a:lstStyle/>
                    <a:p>
                      <a:r>
                        <a:rPr lang="en-US" sz="1200" dirty="0" smtClean="0"/>
                        <a:t>Quantity</a:t>
                      </a:r>
                      <a:endParaRPr lang="en-US" sz="1200" dirty="0"/>
                    </a:p>
                  </a:txBody>
                  <a:tcPr/>
                </a:tc>
                <a:tc>
                  <a:txBody>
                    <a:bodyPr/>
                    <a:lstStyle/>
                    <a:p>
                      <a:r>
                        <a:rPr lang="en-US" sz="1200" dirty="0" smtClean="0"/>
                        <a:t>Usage</a:t>
                      </a:r>
                      <a:endParaRPr lang="en-US" sz="1200" dirty="0"/>
                    </a:p>
                  </a:txBody>
                  <a:tcPr/>
                </a:tc>
                <a:tc>
                  <a:txBody>
                    <a:bodyPr/>
                    <a:lstStyle/>
                    <a:p>
                      <a:r>
                        <a:rPr lang="en-US" sz="1200" dirty="0" smtClean="0"/>
                        <a:t>Vendor</a:t>
                      </a:r>
                      <a:endParaRPr lang="en-US" sz="1200" dirty="0"/>
                    </a:p>
                  </a:txBody>
                  <a:tcPr/>
                </a:tc>
              </a:tr>
              <a:tr h="236427">
                <a:tc>
                  <a:txBody>
                    <a:bodyPr/>
                    <a:lstStyle/>
                    <a:p>
                      <a:r>
                        <a:rPr lang="en-US" sz="1200" dirty="0" smtClean="0"/>
                        <a:t>a1.stl</a:t>
                      </a:r>
                      <a:endParaRPr lang="en-US" sz="1200" dirty="0"/>
                    </a:p>
                  </a:txBody>
                  <a:tcPr/>
                </a:tc>
                <a:tc>
                  <a:txBody>
                    <a:bodyPr/>
                    <a:lstStyle/>
                    <a:p>
                      <a:r>
                        <a:rPr lang="en-US" sz="1200" dirty="0" smtClean="0"/>
                        <a:t>1</a:t>
                      </a:r>
                      <a:endParaRPr lang="en-US" sz="1200" dirty="0"/>
                    </a:p>
                  </a:txBody>
                  <a:tcPr/>
                </a:tc>
                <a:tc>
                  <a:txBody>
                    <a:bodyPr/>
                    <a:lstStyle/>
                    <a:p>
                      <a:r>
                        <a:rPr lang="en-US" sz="1200" dirty="0" smtClean="0"/>
                        <a:t>Top Keeper Plate</a:t>
                      </a:r>
                      <a:endParaRPr lang="en-US" sz="1200" dirty="0"/>
                    </a:p>
                  </a:txBody>
                  <a:tcPr/>
                </a:tc>
                <a:tc>
                  <a:txBody>
                    <a:bodyPr/>
                    <a:lstStyle/>
                    <a:p>
                      <a:r>
                        <a:rPr lang="en-US" sz="1200" dirty="0" smtClean="0"/>
                        <a:t>3D Print</a:t>
                      </a:r>
                      <a:endParaRPr lang="en-US" sz="1200" dirty="0"/>
                    </a:p>
                  </a:txBody>
                  <a:tcPr/>
                </a:tc>
              </a:tr>
              <a:tr h="236427">
                <a:tc>
                  <a:txBody>
                    <a:bodyPr/>
                    <a:lstStyle/>
                    <a:p>
                      <a:r>
                        <a:rPr lang="en-US" sz="1200" dirty="0" smtClean="0"/>
                        <a:t>a2_pivot.stl</a:t>
                      </a:r>
                      <a:endParaRPr lang="en-US" sz="1200" dirty="0"/>
                    </a:p>
                  </a:txBody>
                  <a:tcPr/>
                </a:tc>
                <a:tc>
                  <a:txBody>
                    <a:bodyPr/>
                    <a:lstStyle/>
                    <a:p>
                      <a:r>
                        <a:rPr lang="en-US" sz="1200" dirty="0" smtClean="0"/>
                        <a:t>1</a:t>
                      </a:r>
                      <a:endParaRPr lang="en-US" sz="1200" dirty="0"/>
                    </a:p>
                  </a:txBody>
                  <a:tcPr/>
                </a:tc>
                <a:tc>
                  <a:txBody>
                    <a:bodyPr/>
                    <a:lstStyle/>
                    <a:p>
                      <a:r>
                        <a:rPr lang="en-US" sz="1200" dirty="0" smtClean="0"/>
                        <a:t>Top</a:t>
                      </a:r>
                      <a:r>
                        <a:rPr lang="en-US" sz="1200" baseline="0" dirty="0" smtClean="0"/>
                        <a:t> Plate</a:t>
                      </a:r>
                      <a:endParaRPr lang="en-US" sz="1200" dirty="0"/>
                    </a:p>
                  </a:txBody>
                  <a:tcPr/>
                </a:tc>
                <a:tc>
                  <a:txBody>
                    <a:bodyPr/>
                    <a:lstStyle/>
                    <a:p>
                      <a:r>
                        <a:rPr lang="en-US" sz="1200" dirty="0" smtClean="0"/>
                        <a:t>3D Print</a:t>
                      </a:r>
                      <a:endParaRPr lang="en-US" sz="1200" dirty="0"/>
                    </a:p>
                  </a:txBody>
                  <a:tcPr/>
                </a:tc>
              </a:tr>
              <a:tr h="236427">
                <a:tc>
                  <a:txBody>
                    <a:bodyPr/>
                    <a:lstStyle/>
                    <a:p>
                      <a:r>
                        <a:rPr lang="en-US" sz="1200" dirty="0" smtClean="0"/>
                        <a:t>a3.stl</a:t>
                      </a:r>
                      <a:endParaRPr lang="en-US" sz="1200" dirty="0"/>
                    </a:p>
                  </a:txBody>
                  <a:tcPr/>
                </a:tc>
                <a:tc>
                  <a:txBody>
                    <a:bodyPr/>
                    <a:lstStyle/>
                    <a:p>
                      <a:r>
                        <a:rPr lang="en-US" sz="1200" dirty="0" smtClean="0"/>
                        <a:t>1</a:t>
                      </a:r>
                      <a:endParaRPr lang="en-US" sz="1200" dirty="0"/>
                    </a:p>
                  </a:txBody>
                  <a:tcPr/>
                </a:tc>
                <a:tc>
                  <a:txBody>
                    <a:bodyPr/>
                    <a:lstStyle/>
                    <a:p>
                      <a:r>
                        <a:rPr lang="en-US" sz="1200" dirty="0" smtClean="0"/>
                        <a:t>Bottom Plate</a:t>
                      </a:r>
                      <a:endParaRPr lang="en-US" sz="1200" dirty="0"/>
                    </a:p>
                  </a:txBody>
                  <a:tcPr/>
                </a:tc>
                <a:tc>
                  <a:txBody>
                    <a:bodyPr/>
                    <a:lstStyle/>
                    <a:p>
                      <a:r>
                        <a:rPr lang="en-US" sz="1200" dirty="0" smtClean="0"/>
                        <a:t>3D Print</a:t>
                      </a:r>
                      <a:endParaRPr lang="en-US" sz="1200" dirty="0"/>
                    </a:p>
                  </a:txBody>
                  <a:tcPr/>
                </a:tc>
              </a:tr>
              <a:tr h="236427">
                <a:tc>
                  <a:txBody>
                    <a:bodyPr/>
                    <a:lstStyle/>
                    <a:p>
                      <a:r>
                        <a:rPr lang="en-US" sz="1200" dirty="0" smtClean="0"/>
                        <a:t>a4.stl</a:t>
                      </a:r>
                      <a:endParaRPr lang="en-US" sz="1200" dirty="0"/>
                    </a:p>
                  </a:txBody>
                  <a:tcPr/>
                </a:tc>
                <a:tc>
                  <a:txBody>
                    <a:bodyPr/>
                    <a:lstStyle/>
                    <a:p>
                      <a:r>
                        <a:rPr lang="en-US" sz="1200" dirty="0" smtClean="0"/>
                        <a:t>1</a:t>
                      </a:r>
                      <a:endParaRPr lang="en-US" sz="1200" dirty="0"/>
                    </a:p>
                  </a:txBody>
                  <a:tcPr/>
                </a:tc>
                <a:tc>
                  <a:txBody>
                    <a:bodyPr/>
                    <a:lstStyle/>
                    <a:p>
                      <a:r>
                        <a:rPr lang="en-US" sz="1200" dirty="0" smtClean="0"/>
                        <a:t>Bottom Keeper Plate</a:t>
                      </a:r>
                      <a:endParaRPr lang="en-US" sz="1200" dirty="0"/>
                    </a:p>
                  </a:txBody>
                  <a:tcPr/>
                </a:tc>
                <a:tc>
                  <a:txBody>
                    <a:bodyPr/>
                    <a:lstStyle/>
                    <a:p>
                      <a:r>
                        <a:rPr lang="en-US" sz="1200" dirty="0" smtClean="0"/>
                        <a:t>3D Print</a:t>
                      </a:r>
                      <a:endParaRPr lang="en-US" sz="1200" dirty="0"/>
                    </a:p>
                  </a:txBody>
                  <a:tcPr/>
                </a:tc>
              </a:tr>
              <a:tr h="236427">
                <a:tc>
                  <a:txBody>
                    <a:bodyPr/>
                    <a:lstStyle/>
                    <a:p>
                      <a:r>
                        <a:rPr lang="en-US" sz="1200" dirty="0" smtClean="0"/>
                        <a:t>b1.stl</a:t>
                      </a:r>
                      <a:endParaRPr lang="en-US" sz="1200" dirty="0"/>
                    </a:p>
                  </a:txBody>
                  <a:tcPr/>
                </a:tc>
                <a:tc>
                  <a:txBody>
                    <a:bodyPr/>
                    <a:lstStyle/>
                    <a:p>
                      <a:r>
                        <a:rPr lang="en-US" sz="1200" dirty="0" smtClean="0"/>
                        <a:t>2</a:t>
                      </a:r>
                      <a:endParaRPr lang="en-US" sz="1200" dirty="0"/>
                    </a:p>
                  </a:txBody>
                  <a:tcPr/>
                </a:tc>
                <a:tc>
                  <a:txBody>
                    <a:bodyPr/>
                    <a:lstStyle/>
                    <a:p>
                      <a:r>
                        <a:rPr lang="en-US" sz="1200" dirty="0" smtClean="0"/>
                        <a:t>Drive Pulley Block</a:t>
                      </a:r>
                      <a:endParaRPr lang="en-US" sz="1200" dirty="0"/>
                    </a:p>
                  </a:txBody>
                  <a:tcPr/>
                </a:tc>
                <a:tc>
                  <a:txBody>
                    <a:bodyPr/>
                    <a:lstStyle/>
                    <a:p>
                      <a:r>
                        <a:rPr lang="en-US" sz="1200" dirty="0" smtClean="0"/>
                        <a:t>3D Print</a:t>
                      </a:r>
                      <a:endParaRPr lang="en-US" sz="1200" dirty="0"/>
                    </a:p>
                  </a:txBody>
                  <a:tcPr/>
                </a:tc>
              </a:tr>
              <a:tr h="236427">
                <a:tc>
                  <a:txBody>
                    <a:bodyPr/>
                    <a:lstStyle/>
                    <a:p>
                      <a:r>
                        <a:rPr lang="en-US" sz="1200" dirty="0" smtClean="0"/>
                        <a:t>b2.stl</a:t>
                      </a:r>
                      <a:endParaRPr lang="en-US" sz="1200" dirty="0"/>
                    </a:p>
                  </a:txBody>
                  <a:tcPr/>
                </a:tc>
                <a:tc>
                  <a:txBody>
                    <a:bodyPr/>
                    <a:lstStyle/>
                    <a:p>
                      <a:r>
                        <a:rPr lang="en-US" sz="1200" dirty="0" smtClean="0"/>
                        <a:t>2</a:t>
                      </a:r>
                      <a:endParaRPr lang="en-US" sz="1200" dirty="0"/>
                    </a:p>
                  </a:txBody>
                  <a:tcPr/>
                </a:tc>
                <a:tc>
                  <a:txBody>
                    <a:bodyPr/>
                    <a:lstStyle/>
                    <a:p>
                      <a:r>
                        <a:rPr lang="en-US" sz="1200" dirty="0" smtClean="0"/>
                        <a:t>Routing Base Block</a:t>
                      </a:r>
                      <a:endParaRPr lang="en-US" sz="1200" dirty="0"/>
                    </a:p>
                  </a:txBody>
                  <a:tcPr/>
                </a:tc>
                <a:tc>
                  <a:txBody>
                    <a:bodyPr/>
                    <a:lstStyle/>
                    <a:p>
                      <a:r>
                        <a:rPr lang="en-US" sz="1200" dirty="0" smtClean="0"/>
                        <a:t>3D Print</a:t>
                      </a:r>
                      <a:endParaRPr lang="en-US" sz="1200" dirty="0"/>
                    </a:p>
                  </a:txBody>
                  <a:tcPr/>
                </a:tc>
              </a:tr>
              <a:tr h="236427">
                <a:tc>
                  <a:txBody>
                    <a:bodyPr/>
                    <a:lstStyle/>
                    <a:p>
                      <a:r>
                        <a:rPr lang="en-US" sz="1200" dirty="0" smtClean="0"/>
                        <a:t>b3.stl</a:t>
                      </a:r>
                      <a:endParaRPr lang="en-US" sz="1200" dirty="0"/>
                    </a:p>
                  </a:txBody>
                  <a:tcPr/>
                </a:tc>
                <a:tc>
                  <a:txBody>
                    <a:bodyPr/>
                    <a:lstStyle/>
                    <a:p>
                      <a:r>
                        <a:rPr lang="en-US" sz="1200" dirty="0" smtClean="0"/>
                        <a:t>4</a:t>
                      </a:r>
                      <a:endParaRPr lang="en-US" sz="1200" dirty="0"/>
                    </a:p>
                  </a:txBody>
                  <a:tcPr/>
                </a:tc>
                <a:tc>
                  <a:txBody>
                    <a:bodyPr/>
                    <a:lstStyle/>
                    <a:p>
                      <a:r>
                        <a:rPr lang="en-US" sz="1200" dirty="0" smtClean="0"/>
                        <a:t>Differential Block</a:t>
                      </a:r>
                      <a:endParaRPr lang="en-US" sz="1200" dirty="0"/>
                    </a:p>
                  </a:txBody>
                  <a:tcPr/>
                </a:tc>
                <a:tc>
                  <a:txBody>
                    <a:bodyPr/>
                    <a:lstStyle/>
                    <a:p>
                      <a:r>
                        <a:rPr lang="en-US" sz="1200" dirty="0" smtClean="0"/>
                        <a:t>3D Print</a:t>
                      </a:r>
                      <a:endParaRPr lang="en-US" sz="1200" dirty="0"/>
                    </a:p>
                  </a:txBody>
                  <a:tcPr/>
                </a:tc>
              </a:tr>
              <a:tr h="236427">
                <a:tc>
                  <a:txBody>
                    <a:bodyPr/>
                    <a:lstStyle/>
                    <a:p>
                      <a:r>
                        <a:rPr lang="en-US" sz="1200" dirty="0" smtClean="0"/>
                        <a:t>b4_a.stl, b4_b.stl</a:t>
                      </a:r>
                      <a:endParaRPr lang="en-US" sz="1200" dirty="0"/>
                    </a:p>
                  </a:txBody>
                  <a:tcPr/>
                </a:tc>
                <a:tc>
                  <a:txBody>
                    <a:bodyPr/>
                    <a:lstStyle/>
                    <a:p>
                      <a:r>
                        <a:rPr lang="en-US" sz="1200" dirty="0" smtClean="0"/>
                        <a:t>1</a:t>
                      </a:r>
                      <a:endParaRPr lang="en-US" sz="1200" dirty="0"/>
                    </a:p>
                  </a:txBody>
                  <a:tcPr/>
                </a:tc>
                <a:tc>
                  <a:txBody>
                    <a:bodyPr/>
                    <a:lstStyle/>
                    <a:p>
                      <a:r>
                        <a:rPr lang="en-US" sz="1200" dirty="0" smtClean="0"/>
                        <a:t>Servo Block </a:t>
                      </a:r>
                      <a:endParaRPr lang="en-US" sz="1200" dirty="0"/>
                    </a:p>
                  </a:txBody>
                  <a:tcPr/>
                </a:tc>
                <a:tc>
                  <a:txBody>
                    <a:bodyPr/>
                    <a:lstStyle/>
                    <a:p>
                      <a:r>
                        <a:rPr lang="en-US" sz="1200" dirty="0" smtClean="0"/>
                        <a:t>3D Print</a:t>
                      </a:r>
                      <a:endParaRPr lang="en-US" sz="1200" dirty="0"/>
                    </a:p>
                  </a:txBody>
                  <a:tcPr/>
                </a:tc>
              </a:tr>
              <a:tr h="236427">
                <a:tc>
                  <a:txBody>
                    <a:bodyPr/>
                    <a:lstStyle/>
                    <a:p>
                      <a:r>
                        <a:rPr lang="en-US" sz="1200" dirty="0" smtClean="0"/>
                        <a:t>b5.stl</a:t>
                      </a:r>
                      <a:endParaRPr lang="en-US" sz="1200" dirty="0"/>
                    </a:p>
                  </a:txBody>
                  <a:tcPr/>
                </a:tc>
                <a:tc>
                  <a:txBody>
                    <a:bodyPr/>
                    <a:lstStyle/>
                    <a:p>
                      <a:r>
                        <a:rPr lang="en-US" sz="1200" dirty="0" smtClean="0"/>
                        <a:t>1</a:t>
                      </a:r>
                      <a:endParaRPr lang="en-US" sz="1200" dirty="0"/>
                    </a:p>
                  </a:txBody>
                  <a:tcPr/>
                </a:tc>
                <a:tc>
                  <a:txBody>
                    <a:bodyPr/>
                    <a:lstStyle/>
                    <a:p>
                      <a:r>
                        <a:rPr lang="en-US" sz="1200" dirty="0" smtClean="0"/>
                        <a:t>Servo Pulley</a:t>
                      </a:r>
                      <a:endParaRPr lang="en-US" sz="1200" dirty="0"/>
                    </a:p>
                  </a:txBody>
                  <a:tcPr/>
                </a:tc>
                <a:tc>
                  <a:txBody>
                    <a:bodyPr/>
                    <a:lstStyle/>
                    <a:p>
                      <a:r>
                        <a:rPr lang="en-US" sz="1200" dirty="0" smtClean="0"/>
                        <a:t>3D Print</a:t>
                      </a:r>
                      <a:endParaRPr lang="en-US" sz="1200" dirty="0"/>
                    </a:p>
                  </a:txBody>
                  <a:tcPr/>
                </a:tc>
              </a:tr>
              <a:tr h="236427">
                <a:tc>
                  <a:txBody>
                    <a:bodyPr/>
                    <a:lstStyle/>
                    <a:p>
                      <a:r>
                        <a:rPr lang="en-US" sz="1200" dirty="0" smtClean="0"/>
                        <a:t>c1.stl</a:t>
                      </a:r>
                      <a:endParaRPr lang="en-US" sz="1200" dirty="0"/>
                    </a:p>
                  </a:txBody>
                  <a:tcPr/>
                </a:tc>
                <a:tc>
                  <a:txBody>
                    <a:bodyPr/>
                    <a:lstStyle/>
                    <a:p>
                      <a:r>
                        <a:rPr lang="en-US" sz="1200" dirty="0" smtClean="0"/>
                        <a:t>4</a:t>
                      </a:r>
                      <a:endParaRPr lang="en-US" sz="1200" dirty="0"/>
                    </a:p>
                  </a:txBody>
                  <a:tcPr/>
                </a:tc>
                <a:tc>
                  <a:txBody>
                    <a:bodyPr/>
                    <a:lstStyle/>
                    <a:p>
                      <a:r>
                        <a:rPr lang="en-US" sz="1200" dirty="0" smtClean="0"/>
                        <a:t>Finger Pivot Base</a:t>
                      </a:r>
                      <a:endParaRPr lang="en-US" sz="1200" dirty="0"/>
                    </a:p>
                  </a:txBody>
                  <a:tcPr/>
                </a:tc>
                <a:tc>
                  <a:txBody>
                    <a:bodyPr/>
                    <a:lstStyle/>
                    <a:p>
                      <a:r>
                        <a:rPr lang="en-US" sz="1200" dirty="0" smtClean="0"/>
                        <a:t>3D Print</a:t>
                      </a:r>
                      <a:endParaRPr lang="en-US" sz="1200" dirty="0"/>
                    </a:p>
                  </a:txBody>
                  <a:tcPr/>
                </a:tc>
              </a:tr>
              <a:tr h="236427">
                <a:tc>
                  <a:txBody>
                    <a:bodyPr/>
                    <a:lstStyle/>
                    <a:p>
                      <a:r>
                        <a:rPr lang="en-US" sz="1200" dirty="0" smtClean="0"/>
                        <a:t>d1.stl</a:t>
                      </a:r>
                      <a:endParaRPr lang="en-US" sz="1200" dirty="0"/>
                    </a:p>
                  </a:txBody>
                  <a:tcPr/>
                </a:tc>
                <a:tc>
                  <a:txBody>
                    <a:bodyPr/>
                    <a:lstStyle/>
                    <a:p>
                      <a:r>
                        <a:rPr lang="en-US" sz="1200" dirty="0" smtClean="0"/>
                        <a:t>1</a:t>
                      </a:r>
                      <a:endParaRPr lang="en-US" sz="1200" dirty="0"/>
                    </a:p>
                  </a:txBody>
                  <a:tcPr/>
                </a:tc>
                <a:tc>
                  <a:txBody>
                    <a:bodyPr/>
                    <a:lstStyle/>
                    <a:p>
                      <a:r>
                        <a:rPr lang="en-US" sz="1200" dirty="0" err="1" smtClean="0"/>
                        <a:t>Sunon</a:t>
                      </a:r>
                      <a:r>
                        <a:rPr lang="en-US" sz="1200" dirty="0" smtClean="0"/>
                        <a:t> Fan Clamp*</a:t>
                      </a:r>
                      <a:endParaRPr lang="en-US" sz="1200" dirty="0"/>
                    </a:p>
                  </a:txBody>
                  <a:tcPr/>
                </a:tc>
                <a:tc>
                  <a:txBody>
                    <a:bodyPr/>
                    <a:lstStyle/>
                    <a:p>
                      <a:r>
                        <a:rPr lang="en-US" sz="1200" dirty="0" smtClean="0"/>
                        <a:t>3D Print</a:t>
                      </a:r>
                      <a:endParaRPr lang="en-US" sz="1200" dirty="0"/>
                    </a:p>
                  </a:txBody>
                  <a:tcPr/>
                </a:tc>
              </a:tr>
              <a:tr h="236427">
                <a:tc>
                  <a:txBody>
                    <a:bodyPr/>
                    <a:lstStyle/>
                    <a:p>
                      <a:r>
                        <a:rPr lang="en-US" sz="1200" dirty="0" smtClean="0"/>
                        <a:t>d2_a.stl,</a:t>
                      </a:r>
                      <a:r>
                        <a:rPr lang="en-US" sz="1200" baseline="0" dirty="0" smtClean="0"/>
                        <a:t> d2_b.stl</a:t>
                      </a:r>
                      <a:endParaRPr lang="en-US" sz="1200" dirty="0"/>
                    </a:p>
                  </a:txBody>
                  <a:tcPr/>
                </a:tc>
                <a:tc>
                  <a:txBody>
                    <a:bodyPr/>
                    <a:lstStyle/>
                    <a:p>
                      <a:r>
                        <a:rPr lang="en-US" sz="1200" dirty="0" smtClean="0"/>
                        <a:t>1</a:t>
                      </a:r>
                      <a:endParaRPr lang="en-US" sz="1200" dirty="0"/>
                    </a:p>
                  </a:txBody>
                  <a:tcPr/>
                </a:tc>
                <a:tc>
                  <a:txBody>
                    <a:bodyPr/>
                    <a:lstStyle/>
                    <a:p>
                      <a:r>
                        <a:rPr lang="en-US" sz="1200" dirty="0" smtClean="0"/>
                        <a:t>Case</a:t>
                      </a:r>
                      <a:r>
                        <a:rPr lang="en-US" sz="1200" baseline="0" dirty="0" smtClean="0"/>
                        <a:t> Shell*</a:t>
                      </a:r>
                      <a:endParaRPr lang="en-US" sz="1200" dirty="0"/>
                    </a:p>
                  </a:txBody>
                  <a:tcPr/>
                </a:tc>
                <a:tc>
                  <a:txBody>
                    <a:bodyPr/>
                    <a:lstStyle/>
                    <a:p>
                      <a:r>
                        <a:rPr lang="en-US" sz="1200" dirty="0" smtClean="0"/>
                        <a:t>3D Print</a:t>
                      </a:r>
                      <a:endParaRPr lang="en-US" sz="1200" dirty="0"/>
                    </a:p>
                  </a:txBody>
                  <a:tcPr/>
                </a:tc>
              </a:tr>
              <a:tr h="236427">
                <a:tc>
                  <a:txBody>
                    <a:bodyPr/>
                    <a:lstStyle/>
                    <a:p>
                      <a:r>
                        <a:rPr lang="en-US" sz="1200" dirty="0" err="1" smtClean="0"/>
                        <a:t>finger_pivot.stl</a:t>
                      </a:r>
                      <a:endParaRPr lang="en-US" sz="1200" dirty="0"/>
                    </a:p>
                  </a:txBody>
                  <a:tcPr/>
                </a:tc>
                <a:tc>
                  <a:txBody>
                    <a:bodyPr/>
                    <a:lstStyle/>
                    <a:p>
                      <a:r>
                        <a:rPr lang="en-US" sz="1200" dirty="0" smtClean="0"/>
                        <a:t>4</a:t>
                      </a:r>
                      <a:endParaRPr lang="en-US" sz="1200" dirty="0"/>
                    </a:p>
                  </a:txBody>
                  <a:tcPr/>
                </a:tc>
                <a:tc>
                  <a:txBody>
                    <a:bodyPr/>
                    <a:lstStyle/>
                    <a:p>
                      <a:r>
                        <a:rPr lang="en-US" sz="1200" dirty="0" smtClean="0"/>
                        <a:t>Finger Molds</a:t>
                      </a:r>
                      <a:endParaRPr lang="en-US" sz="1200" dirty="0"/>
                    </a:p>
                  </a:txBody>
                  <a:tcPr/>
                </a:tc>
                <a:tc>
                  <a:txBody>
                    <a:bodyPr/>
                    <a:lstStyle/>
                    <a:p>
                      <a:r>
                        <a:rPr lang="en-US" sz="1200" dirty="0" smtClean="0"/>
                        <a:t>3D Print</a:t>
                      </a:r>
                      <a:endParaRPr lang="en-US" sz="1200" dirty="0"/>
                    </a:p>
                  </a:txBody>
                  <a:tcPr/>
                </a:tc>
              </a:tr>
            </a:tbl>
          </a:graphicData>
        </a:graphic>
      </p:graphicFrame>
      <p:sp>
        <p:nvSpPr>
          <p:cNvPr id="4" name="TextBox 3"/>
          <p:cNvSpPr txBox="1"/>
          <p:nvPr/>
        </p:nvSpPr>
        <p:spPr>
          <a:xfrm>
            <a:off x="477078" y="9450773"/>
            <a:ext cx="822661" cy="276999"/>
          </a:xfrm>
          <a:prstGeom prst="rect">
            <a:avLst/>
          </a:prstGeom>
          <a:noFill/>
        </p:spPr>
        <p:txBody>
          <a:bodyPr wrap="none" rtlCol="0">
            <a:spAutoFit/>
          </a:bodyPr>
          <a:lstStyle/>
          <a:p>
            <a:r>
              <a:rPr lang="en-US" sz="1200" dirty="0" smtClean="0"/>
              <a:t>* optional</a:t>
            </a:r>
            <a:endParaRPr lang="en-US" sz="1200" dirty="0"/>
          </a:p>
        </p:txBody>
      </p:sp>
    </p:spTree>
    <p:extLst>
      <p:ext uri="{BB962C8B-B14F-4D97-AF65-F5344CB8AC3E}">
        <p14:creationId xmlns:p14="http://schemas.microsoft.com/office/powerpoint/2010/main" val="21368544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Parts List 2/2 (Pivot Base)</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2074694613"/>
              </p:ext>
            </p:extLst>
          </p:nvPr>
        </p:nvGraphicFramePr>
        <p:xfrm>
          <a:off x="466725" y="1285877"/>
          <a:ext cx="6838952" cy="4617966"/>
        </p:xfrm>
        <a:graphic>
          <a:graphicData uri="http://schemas.openxmlformats.org/drawingml/2006/table">
            <a:tbl>
              <a:tblPr firstRow="1" bandRow="1">
                <a:tableStyleId>{5C22544A-7EE6-4342-B048-85BDC9FD1C3A}</a:tableStyleId>
              </a:tblPr>
              <a:tblGrid>
                <a:gridCol w="2486025"/>
                <a:gridCol w="933451"/>
                <a:gridCol w="1533524"/>
                <a:gridCol w="1885952"/>
              </a:tblGrid>
              <a:tr h="236427">
                <a:tc>
                  <a:txBody>
                    <a:bodyPr/>
                    <a:lstStyle/>
                    <a:p>
                      <a:r>
                        <a:rPr lang="en-US" sz="1200" dirty="0" smtClean="0"/>
                        <a:t>Part Name</a:t>
                      </a:r>
                      <a:endParaRPr lang="en-US" sz="1200" dirty="0"/>
                    </a:p>
                  </a:txBody>
                  <a:tcPr/>
                </a:tc>
                <a:tc>
                  <a:txBody>
                    <a:bodyPr/>
                    <a:lstStyle/>
                    <a:p>
                      <a:r>
                        <a:rPr lang="en-US" sz="1200" dirty="0" smtClean="0"/>
                        <a:t>Quantity</a:t>
                      </a:r>
                      <a:endParaRPr lang="en-US" sz="1200" dirty="0"/>
                    </a:p>
                  </a:txBody>
                  <a:tcPr/>
                </a:tc>
                <a:tc>
                  <a:txBody>
                    <a:bodyPr/>
                    <a:lstStyle/>
                    <a:p>
                      <a:r>
                        <a:rPr lang="en-US" sz="1200" dirty="0" smtClean="0"/>
                        <a:t>Usage</a:t>
                      </a:r>
                      <a:endParaRPr lang="en-US" sz="1200" dirty="0"/>
                    </a:p>
                  </a:txBody>
                  <a:tcPr/>
                </a:tc>
                <a:tc>
                  <a:txBody>
                    <a:bodyPr/>
                    <a:lstStyle/>
                    <a:p>
                      <a:r>
                        <a:rPr lang="en-US" sz="1200" dirty="0" smtClean="0"/>
                        <a:t>Vendor</a:t>
                      </a:r>
                      <a:endParaRPr lang="en-US" sz="1200" dirty="0"/>
                    </a:p>
                  </a:txBody>
                  <a:tcPr/>
                </a:tc>
              </a:tr>
              <a:tr h="236427">
                <a:tc>
                  <a:txBody>
                    <a:bodyPr/>
                    <a:lstStyle/>
                    <a:p>
                      <a:r>
                        <a:rPr lang="en-US" sz="1200" dirty="0" err="1" smtClean="0"/>
                        <a:t>Robotis</a:t>
                      </a:r>
                      <a:r>
                        <a:rPr lang="en-US" sz="1200" dirty="0" smtClean="0"/>
                        <a:t> MX-64 </a:t>
                      </a:r>
                      <a:r>
                        <a:rPr lang="en-US" sz="1200" dirty="0" err="1" smtClean="0"/>
                        <a:t>Dynamixel</a:t>
                      </a:r>
                      <a:endParaRPr lang="en-US" sz="1200" dirty="0"/>
                    </a:p>
                  </a:txBody>
                  <a:tcPr/>
                </a:tc>
                <a:tc>
                  <a:txBody>
                    <a:bodyPr/>
                    <a:lstStyle/>
                    <a:p>
                      <a:r>
                        <a:rPr lang="en-US" sz="1200" dirty="0" smtClean="0"/>
                        <a:t>1</a:t>
                      </a:r>
                      <a:endParaRPr lang="en-US" sz="1200" dirty="0"/>
                    </a:p>
                  </a:txBody>
                  <a:tcPr/>
                </a:tc>
                <a:tc>
                  <a:txBody>
                    <a:bodyPr/>
                    <a:lstStyle/>
                    <a:p>
                      <a:r>
                        <a:rPr lang="en-US" sz="1200" dirty="0" smtClean="0"/>
                        <a:t>Actuator</a:t>
                      </a:r>
                      <a:endParaRPr lang="en-US" sz="1200" dirty="0"/>
                    </a:p>
                  </a:txBody>
                  <a:tcPr/>
                </a:tc>
                <a:tc>
                  <a:txBody>
                    <a:bodyPr/>
                    <a:lstStyle/>
                    <a:p>
                      <a:r>
                        <a:rPr lang="en-US" sz="1200" dirty="0" err="1" smtClean="0"/>
                        <a:t>Robotis</a:t>
                      </a:r>
                      <a:r>
                        <a:rPr lang="en-US" sz="1200" baseline="0" dirty="0" smtClean="0"/>
                        <a:t> [</a:t>
                      </a:r>
                      <a:r>
                        <a:rPr lang="en-US" sz="1200" baseline="0" dirty="0" smtClean="0">
                          <a:hlinkClick r:id="rId2"/>
                        </a:rPr>
                        <a:t>link</a:t>
                      </a:r>
                      <a:r>
                        <a:rPr lang="en-US" sz="1200" baseline="0" dirty="0" smtClean="0"/>
                        <a:t>]</a:t>
                      </a:r>
                      <a:endParaRPr lang="en-US" sz="1200" dirty="0"/>
                    </a:p>
                  </a:txBody>
                  <a:tcPr/>
                </a:tc>
              </a:tr>
              <a:tr h="236427">
                <a:tc>
                  <a:txBody>
                    <a:bodyPr/>
                    <a:lstStyle/>
                    <a:p>
                      <a:r>
                        <a:rPr lang="en-US" sz="1200" kern="1200" dirty="0" smtClean="0">
                          <a:solidFill>
                            <a:schemeClr val="dk1"/>
                          </a:solidFill>
                          <a:effectLst/>
                          <a:latin typeface="+mn-lt"/>
                          <a:ea typeface="+mn-ea"/>
                          <a:cs typeface="+mn-cs"/>
                        </a:rPr>
                        <a:t>Ø1/8”, L3/8” steel dowel pin (J1)</a:t>
                      </a:r>
                      <a:endParaRPr lang="en-US" sz="1200" dirty="0"/>
                    </a:p>
                  </a:txBody>
                  <a:tcPr/>
                </a:tc>
                <a:tc>
                  <a:txBody>
                    <a:bodyPr/>
                    <a:lstStyle/>
                    <a:p>
                      <a:r>
                        <a:rPr lang="en-US" sz="1200" dirty="0" smtClean="0"/>
                        <a:t>13</a:t>
                      </a:r>
                      <a:endParaRPr lang="en-US" sz="1200" dirty="0"/>
                    </a:p>
                  </a:txBody>
                  <a:tcPr/>
                </a:tc>
                <a:tc>
                  <a:txBody>
                    <a:bodyPr/>
                    <a:lstStyle/>
                    <a:p>
                      <a:r>
                        <a:rPr lang="en-US" sz="1200" dirty="0" smtClean="0"/>
                        <a:t>Support Pin</a:t>
                      </a:r>
                      <a:endParaRPr lang="en-US" sz="1200" dirty="0"/>
                    </a:p>
                  </a:txBody>
                  <a:tcPr/>
                </a:tc>
                <a:tc>
                  <a:txBody>
                    <a:bodyPr/>
                    <a:lstStyle/>
                    <a:p>
                      <a:r>
                        <a:rPr lang="en-US" sz="1200" dirty="0" smtClean="0"/>
                        <a:t>McMaster [</a:t>
                      </a:r>
                      <a:r>
                        <a:rPr lang="en-US" sz="1200" b="0" i="0" u="none" strike="noStrike" kern="1200" dirty="0" smtClean="0">
                          <a:solidFill>
                            <a:schemeClr val="dk1"/>
                          </a:solidFill>
                          <a:effectLst/>
                          <a:latin typeface="+mn-lt"/>
                          <a:ea typeface="+mn-ea"/>
                          <a:cs typeface="+mn-cs"/>
                          <a:hlinkClick r:id="rId3" tooltip="Add this product to your current order"/>
                        </a:rPr>
                        <a:t>98381A470</a:t>
                      </a:r>
                      <a:r>
                        <a:rPr lang="en-US" sz="1200" dirty="0" smtClean="0"/>
                        <a:t>]</a:t>
                      </a:r>
                      <a:endParaRPr lang="en-US" sz="1200" dirty="0"/>
                    </a:p>
                  </a:txBody>
                  <a:tcPr/>
                </a:tc>
              </a:tr>
              <a:tr h="236427">
                <a:tc>
                  <a:txBody>
                    <a:bodyPr/>
                    <a:lstStyle/>
                    <a:p>
                      <a:r>
                        <a:rPr lang="en-US" sz="1200" kern="1200" dirty="0" smtClean="0">
                          <a:solidFill>
                            <a:schemeClr val="dk1"/>
                          </a:solidFill>
                          <a:effectLst/>
                          <a:latin typeface="+mn-lt"/>
                          <a:ea typeface="+mn-ea"/>
                          <a:cs typeface="+mn-cs"/>
                        </a:rPr>
                        <a:t>Ø1/8”, L5/8” steel dowel pin (J2)</a:t>
                      </a:r>
                      <a:endParaRPr lang="en-US" sz="1200" dirty="0"/>
                    </a:p>
                  </a:txBody>
                  <a:tcPr/>
                </a:tc>
                <a:tc>
                  <a:txBody>
                    <a:bodyPr/>
                    <a:lstStyle/>
                    <a:p>
                      <a:r>
                        <a:rPr lang="en-US" sz="1200" dirty="0" smtClean="0"/>
                        <a:t>12</a:t>
                      </a:r>
                      <a:endParaRPr lang="en-US" sz="1200" dirty="0"/>
                    </a:p>
                  </a:txBody>
                  <a:tcPr/>
                </a:tc>
                <a:tc>
                  <a:txBody>
                    <a:bodyPr/>
                    <a:lstStyle/>
                    <a:p>
                      <a:r>
                        <a:rPr lang="en-US" sz="1200" dirty="0" smtClean="0"/>
                        <a:t>Support Pin</a:t>
                      </a:r>
                      <a:endParaRPr lang="en-US"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McMaster [</a:t>
                      </a:r>
                      <a:r>
                        <a:rPr lang="en-US" sz="1200" u="none" strike="noStrike" dirty="0" smtClean="0">
                          <a:solidFill>
                            <a:srgbClr val="006699"/>
                          </a:solidFill>
                          <a:effectLst/>
                          <a:hlinkClick r:id="rId4"/>
                        </a:rPr>
                        <a:t>98381A472</a:t>
                      </a:r>
                      <a:r>
                        <a:rPr lang="en-US" sz="1200" dirty="0" smtClean="0"/>
                        <a:t>]</a:t>
                      </a:r>
                      <a:endParaRPr lang="en-US" sz="1200" dirty="0"/>
                    </a:p>
                  </a:txBody>
                  <a:tcPr/>
                </a:tc>
              </a:tr>
              <a:tr h="236427">
                <a:tc>
                  <a:txBody>
                    <a:bodyPr/>
                    <a:lstStyle/>
                    <a:p>
                      <a:r>
                        <a:rPr lang="en-US" sz="1200" kern="1200" dirty="0" smtClean="0">
                          <a:solidFill>
                            <a:schemeClr val="dk1"/>
                          </a:solidFill>
                          <a:effectLst/>
                          <a:latin typeface="+mn-lt"/>
                          <a:ea typeface="+mn-ea"/>
                          <a:cs typeface="+mn-cs"/>
                        </a:rPr>
                        <a:t>Ø1/4”, L1” steel dowel pin (J3)</a:t>
                      </a:r>
                      <a:endParaRPr lang="en-US" sz="1200" dirty="0"/>
                    </a:p>
                  </a:txBody>
                  <a:tcPr/>
                </a:tc>
                <a:tc>
                  <a:txBody>
                    <a:bodyPr/>
                    <a:lstStyle/>
                    <a:p>
                      <a:r>
                        <a:rPr lang="en-US" sz="1200" dirty="0" smtClean="0"/>
                        <a:t>4</a:t>
                      </a:r>
                      <a:endParaRPr lang="en-US" sz="1200" dirty="0"/>
                    </a:p>
                  </a:txBody>
                  <a:tcPr/>
                </a:tc>
                <a:tc>
                  <a:txBody>
                    <a:bodyPr/>
                    <a:lstStyle/>
                    <a:p>
                      <a:r>
                        <a:rPr lang="en-US" sz="1200" dirty="0" smtClean="0"/>
                        <a:t>Joint Pin</a:t>
                      </a:r>
                      <a:endParaRPr lang="en-US" sz="1200" dirty="0"/>
                    </a:p>
                  </a:txBody>
                  <a:tcPr/>
                </a:tc>
                <a:tc>
                  <a:txBody>
                    <a:bodyPr/>
                    <a:lstStyle/>
                    <a:p>
                      <a:r>
                        <a:rPr lang="en-US" sz="1200" dirty="0" smtClean="0"/>
                        <a:t>McMaster [</a:t>
                      </a:r>
                      <a:r>
                        <a:rPr lang="en-US" sz="1200" b="0" i="0" u="none" strike="noStrike" kern="1200" dirty="0" smtClean="0">
                          <a:solidFill>
                            <a:schemeClr val="dk1"/>
                          </a:solidFill>
                          <a:effectLst/>
                          <a:latin typeface="+mn-lt"/>
                          <a:ea typeface="+mn-ea"/>
                          <a:cs typeface="+mn-cs"/>
                          <a:hlinkClick r:id="rId5" tooltip="Add item to current order"/>
                        </a:rPr>
                        <a:t>98381A542</a:t>
                      </a:r>
                      <a:r>
                        <a:rPr lang="en-US" sz="1200" b="0" i="0" u="none" strike="noStrike" kern="1200" dirty="0" smtClean="0">
                          <a:solidFill>
                            <a:schemeClr val="dk1"/>
                          </a:solidFill>
                          <a:effectLst/>
                          <a:latin typeface="+mn-lt"/>
                          <a:ea typeface="+mn-ea"/>
                          <a:cs typeface="+mn-cs"/>
                        </a:rPr>
                        <a:t>]</a:t>
                      </a:r>
                      <a:endParaRPr lang="en-US" sz="1200" dirty="0"/>
                    </a:p>
                  </a:txBody>
                  <a:tcPr/>
                </a:tc>
              </a:tr>
              <a:tr h="236427">
                <a:tc>
                  <a:txBody>
                    <a:bodyPr/>
                    <a:lstStyle/>
                    <a:p>
                      <a:r>
                        <a:rPr lang="en-US" sz="1200" kern="1200" dirty="0" smtClean="0">
                          <a:solidFill>
                            <a:schemeClr val="dk1"/>
                          </a:solidFill>
                          <a:effectLst/>
                          <a:latin typeface="+mn-lt"/>
                          <a:ea typeface="+mn-ea"/>
                          <a:cs typeface="+mn-cs"/>
                        </a:rPr>
                        <a:t>Ø3/8”, Wd1/8” nylon pulley (P1)</a:t>
                      </a:r>
                      <a:endParaRPr lang="en-US" sz="1200" dirty="0"/>
                    </a:p>
                  </a:txBody>
                  <a:tcPr/>
                </a:tc>
                <a:tc>
                  <a:txBody>
                    <a:bodyPr/>
                    <a:lstStyle/>
                    <a:p>
                      <a:r>
                        <a:rPr lang="en-US" sz="1200" dirty="0" smtClean="0"/>
                        <a:t>12</a:t>
                      </a:r>
                      <a:endParaRPr lang="en-US" sz="1200" dirty="0"/>
                    </a:p>
                  </a:txBody>
                  <a:tcPr/>
                </a:tc>
                <a:tc>
                  <a:txBody>
                    <a:bodyPr/>
                    <a:lstStyle/>
                    <a:p>
                      <a:r>
                        <a:rPr lang="en-US" sz="1200" dirty="0" smtClean="0"/>
                        <a:t>Tendon Routing</a:t>
                      </a:r>
                      <a:endParaRPr lang="en-US" sz="1200" dirty="0"/>
                    </a:p>
                  </a:txBody>
                  <a:tcPr/>
                </a:tc>
                <a:tc>
                  <a:txBody>
                    <a:bodyPr/>
                    <a:lstStyle/>
                    <a:p>
                      <a:r>
                        <a:rPr lang="en-US" sz="1200" kern="1200" dirty="0" smtClean="0">
                          <a:solidFill>
                            <a:schemeClr val="dk1"/>
                          </a:solidFill>
                          <a:effectLst/>
                          <a:latin typeface="+mn-lt"/>
                          <a:ea typeface="+mn-ea"/>
                          <a:cs typeface="+mn-cs"/>
                        </a:rPr>
                        <a:t>McMaster [</a:t>
                      </a:r>
                      <a:r>
                        <a:rPr lang="en-US" sz="1200" u="sng" kern="1200" dirty="0" smtClean="0">
                          <a:solidFill>
                            <a:schemeClr val="dk1"/>
                          </a:solidFill>
                          <a:effectLst/>
                          <a:latin typeface="+mn-lt"/>
                          <a:ea typeface="+mn-ea"/>
                          <a:cs typeface="+mn-cs"/>
                          <a:hlinkClick r:id="rId6"/>
                        </a:rPr>
                        <a:t>3434T31</a:t>
                      </a:r>
                      <a:r>
                        <a:rPr lang="en-US" sz="1200" kern="1200" dirty="0" smtClean="0">
                          <a:solidFill>
                            <a:schemeClr val="dk1"/>
                          </a:solidFill>
                          <a:effectLst/>
                          <a:latin typeface="+mn-lt"/>
                          <a:ea typeface="+mn-ea"/>
                          <a:cs typeface="+mn-cs"/>
                        </a:rPr>
                        <a:t>]</a:t>
                      </a:r>
                      <a:endParaRPr lang="en-US" sz="1200" dirty="0"/>
                    </a:p>
                  </a:txBody>
                  <a:tcPr/>
                </a:tc>
              </a:tr>
              <a:tr h="320286">
                <a:tc>
                  <a:txBody>
                    <a:bodyPr/>
                    <a:lstStyle/>
                    <a:p>
                      <a:r>
                        <a:rPr lang="en-US" sz="1200" kern="1200" dirty="0" smtClean="0">
                          <a:solidFill>
                            <a:schemeClr val="dk1"/>
                          </a:solidFill>
                          <a:effectLst/>
                          <a:latin typeface="+mn-lt"/>
                          <a:ea typeface="+mn-ea"/>
                          <a:cs typeface="+mn-cs"/>
                        </a:rPr>
                        <a:t>Ø1/4”, L2-1/2” zinc-plated standoff</a:t>
                      </a:r>
                      <a:endParaRPr lang="en-US" sz="1200" dirty="0"/>
                    </a:p>
                  </a:txBody>
                  <a:tcPr/>
                </a:tc>
                <a:tc>
                  <a:txBody>
                    <a:bodyPr/>
                    <a:lstStyle/>
                    <a:p>
                      <a:r>
                        <a:rPr lang="en-US" sz="1200" dirty="0" smtClean="0"/>
                        <a:t>4</a:t>
                      </a:r>
                      <a:endParaRPr lang="en-US" sz="1200" dirty="0"/>
                    </a:p>
                  </a:txBody>
                  <a:tcPr/>
                </a:tc>
                <a:tc>
                  <a:txBody>
                    <a:bodyPr/>
                    <a:lstStyle/>
                    <a:p>
                      <a:r>
                        <a:rPr lang="en-US" sz="1200" dirty="0" smtClean="0"/>
                        <a:t>Support</a:t>
                      </a:r>
                      <a:endParaRPr lang="en-US" sz="1200" dirty="0"/>
                    </a:p>
                  </a:txBody>
                  <a:tcPr/>
                </a:tc>
                <a:tc>
                  <a:txBody>
                    <a:bodyPr/>
                    <a:lstStyle/>
                    <a:p>
                      <a:r>
                        <a:rPr lang="en-US" sz="1200" kern="1200" dirty="0" smtClean="0">
                          <a:solidFill>
                            <a:schemeClr val="dk1"/>
                          </a:solidFill>
                          <a:effectLst/>
                          <a:latin typeface="+mn-lt"/>
                          <a:ea typeface="+mn-ea"/>
                          <a:cs typeface="+mn-cs"/>
                        </a:rPr>
                        <a:t>McMaster [</a:t>
                      </a:r>
                      <a:r>
                        <a:rPr lang="en-US" sz="1200" u="sng" kern="1200" dirty="0" smtClean="0">
                          <a:solidFill>
                            <a:schemeClr val="dk1"/>
                          </a:solidFill>
                          <a:effectLst/>
                          <a:latin typeface="+mn-lt"/>
                          <a:ea typeface="+mn-ea"/>
                          <a:cs typeface="+mn-cs"/>
                          <a:hlinkClick r:id="rId7"/>
                        </a:rPr>
                        <a:t>92474A029</a:t>
                      </a:r>
                      <a:r>
                        <a:rPr lang="en-US" sz="1200" kern="1200" dirty="0" smtClean="0">
                          <a:solidFill>
                            <a:schemeClr val="dk1"/>
                          </a:solidFill>
                          <a:effectLst/>
                          <a:latin typeface="+mn-lt"/>
                          <a:ea typeface="+mn-ea"/>
                          <a:cs typeface="+mn-cs"/>
                        </a:rPr>
                        <a:t>]</a:t>
                      </a:r>
                      <a:endParaRPr lang="en-US" sz="1200" dirty="0"/>
                    </a:p>
                  </a:txBody>
                  <a:tcPr/>
                </a:tc>
              </a:tr>
              <a:tr h="236427">
                <a:tc>
                  <a:txBody>
                    <a:bodyPr/>
                    <a:lstStyle/>
                    <a:p>
                      <a:r>
                        <a:rPr lang="en-US" sz="1200" dirty="0" smtClean="0"/>
                        <a:t>Socket Cap Screw 8-32, L3/4”</a:t>
                      </a:r>
                      <a:endParaRPr lang="en-US" sz="1200" dirty="0"/>
                    </a:p>
                  </a:txBody>
                  <a:tcPr/>
                </a:tc>
                <a:tc>
                  <a:txBody>
                    <a:bodyPr/>
                    <a:lstStyle/>
                    <a:p>
                      <a:r>
                        <a:rPr lang="en-US" sz="1200" dirty="0" smtClean="0"/>
                        <a:t>8</a:t>
                      </a:r>
                      <a:endParaRPr lang="en-US" sz="1200" dirty="0"/>
                    </a:p>
                  </a:txBody>
                  <a:tcPr/>
                </a:tc>
                <a:tc>
                  <a:txBody>
                    <a:bodyPr/>
                    <a:lstStyle/>
                    <a:p>
                      <a:r>
                        <a:rPr lang="en-US" sz="1200" dirty="0" smtClean="0"/>
                        <a:t>Fastener</a:t>
                      </a:r>
                      <a:endParaRPr lang="en-US" sz="1200" dirty="0"/>
                    </a:p>
                  </a:txBody>
                  <a:tcPr/>
                </a:tc>
                <a:tc>
                  <a:txBody>
                    <a:bodyPr/>
                    <a:lstStyle/>
                    <a:p>
                      <a:r>
                        <a:rPr lang="en-US" sz="1200" dirty="0" smtClean="0"/>
                        <a:t>McMaster [</a:t>
                      </a:r>
                      <a:r>
                        <a:rPr lang="en-US" sz="1200" b="0" i="0" u="none" strike="noStrike" kern="1200" dirty="0" smtClean="0">
                          <a:solidFill>
                            <a:schemeClr val="dk1"/>
                          </a:solidFill>
                          <a:effectLst/>
                          <a:latin typeface="+mn-lt"/>
                          <a:ea typeface="+mn-ea"/>
                          <a:cs typeface="+mn-cs"/>
                          <a:hlinkClick r:id="rId8" tooltip="Add this product to your current order"/>
                        </a:rPr>
                        <a:t>91253A197</a:t>
                      </a:r>
                      <a:r>
                        <a:rPr lang="en-US" sz="1200" b="0" i="0" u="none" strike="noStrike" kern="1200" dirty="0" smtClean="0">
                          <a:solidFill>
                            <a:schemeClr val="dk1"/>
                          </a:solidFill>
                          <a:effectLst/>
                          <a:latin typeface="+mn-lt"/>
                          <a:ea typeface="+mn-ea"/>
                          <a:cs typeface="+mn-cs"/>
                        </a:rPr>
                        <a:t>]</a:t>
                      </a:r>
                      <a:endParaRPr lang="en-US" sz="1200" dirty="0"/>
                    </a:p>
                  </a:txBody>
                  <a:tcPr/>
                </a:tc>
              </a:tr>
              <a:tr h="236427">
                <a:tc>
                  <a:txBody>
                    <a:bodyPr/>
                    <a:lstStyle/>
                    <a:p>
                      <a:r>
                        <a:rPr lang="en-US" sz="1200" kern="1200" dirty="0" smtClean="0">
                          <a:solidFill>
                            <a:schemeClr val="dk1"/>
                          </a:solidFill>
                          <a:effectLst/>
                          <a:latin typeface="+mn-lt"/>
                          <a:ea typeface="+mn-ea"/>
                          <a:cs typeface="+mn-cs"/>
                        </a:rPr>
                        <a:t>M2.5, L7.5mm bolt</a:t>
                      </a:r>
                      <a:endParaRPr lang="en-US" sz="1200" dirty="0"/>
                    </a:p>
                  </a:txBody>
                  <a:tcPr/>
                </a:tc>
                <a:tc>
                  <a:txBody>
                    <a:bodyPr/>
                    <a:lstStyle/>
                    <a:p>
                      <a:r>
                        <a:rPr lang="en-US" sz="1200" dirty="0" smtClean="0"/>
                        <a:t>1</a:t>
                      </a:r>
                      <a:endParaRPr lang="en-US" sz="1200" dirty="0"/>
                    </a:p>
                  </a:txBody>
                  <a:tcPr/>
                </a:tc>
                <a:tc>
                  <a:txBody>
                    <a:bodyPr/>
                    <a:lstStyle/>
                    <a:p>
                      <a:r>
                        <a:rPr lang="en-US" sz="1200" dirty="0" smtClean="0"/>
                        <a:t>Fastener</a:t>
                      </a:r>
                      <a:endParaRPr lang="en-US" sz="1200" dirty="0"/>
                    </a:p>
                  </a:txBody>
                  <a:tcPr/>
                </a:tc>
                <a:tc>
                  <a:txBody>
                    <a:bodyPr/>
                    <a:lstStyle/>
                    <a:p>
                      <a:r>
                        <a:rPr lang="en-US" sz="1200" dirty="0" smtClean="0"/>
                        <a:t>Provided</a:t>
                      </a:r>
                      <a:r>
                        <a:rPr lang="en-US" sz="1200" baseline="0" dirty="0" smtClean="0"/>
                        <a:t> w/ </a:t>
                      </a:r>
                      <a:r>
                        <a:rPr lang="en-US" sz="1200" baseline="0" dirty="0" err="1" smtClean="0"/>
                        <a:t>Dynamixel</a:t>
                      </a:r>
                      <a:endParaRPr lang="en-US" sz="1200" dirty="0"/>
                    </a:p>
                  </a:txBody>
                  <a:tcPr/>
                </a:tc>
              </a:tr>
              <a:tr h="236427">
                <a:tc>
                  <a:txBody>
                    <a:bodyPr/>
                    <a:lstStyle/>
                    <a:p>
                      <a:r>
                        <a:rPr lang="en-US" sz="1200" kern="1200" dirty="0" smtClean="0">
                          <a:solidFill>
                            <a:schemeClr val="dk1"/>
                          </a:solidFill>
                          <a:effectLst/>
                          <a:latin typeface="+mn-lt"/>
                          <a:ea typeface="+mn-ea"/>
                          <a:cs typeface="+mn-cs"/>
                        </a:rPr>
                        <a:t>M2, L3mm bolt</a:t>
                      </a:r>
                      <a:endParaRPr lang="en-US" sz="1200" dirty="0"/>
                    </a:p>
                  </a:txBody>
                  <a:tcPr/>
                </a:tc>
                <a:tc>
                  <a:txBody>
                    <a:bodyPr/>
                    <a:lstStyle/>
                    <a:p>
                      <a:r>
                        <a:rPr lang="en-US" sz="1200" dirty="0" smtClean="0"/>
                        <a:t>2</a:t>
                      </a:r>
                      <a:endParaRPr lang="en-US" sz="1200" dirty="0"/>
                    </a:p>
                  </a:txBody>
                  <a:tcPr/>
                </a:tc>
                <a:tc>
                  <a:txBody>
                    <a:bodyPr/>
                    <a:lstStyle/>
                    <a:p>
                      <a:r>
                        <a:rPr lang="en-US" sz="1200" dirty="0" smtClean="0"/>
                        <a:t>Fastener</a:t>
                      </a:r>
                      <a:endParaRPr lang="en-US" sz="1200" dirty="0"/>
                    </a:p>
                  </a:txBody>
                  <a:tcPr/>
                </a:tc>
                <a:tc>
                  <a:txBody>
                    <a:bodyPr/>
                    <a:lstStyle/>
                    <a:p>
                      <a:r>
                        <a:rPr lang="en-US" sz="1200" kern="1200" dirty="0" smtClean="0">
                          <a:solidFill>
                            <a:schemeClr val="dk1"/>
                          </a:solidFill>
                          <a:effectLst/>
                          <a:latin typeface="+mn-lt"/>
                          <a:ea typeface="+mn-ea"/>
                          <a:cs typeface="+mn-cs"/>
                        </a:rPr>
                        <a:t>McMaster [</a:t>
                      </a:r>
                      <a:r>
                        <a:rPr lang="en-US" sz="1200" u="sng" kern="1200" dirty="0" smtClean="0">
                          <a:solidFill>
                            <a:schemeClr val="dk1"/>
                          </a:solidFill>
                          <a:effectLst/>
                          <a:latin typeface="+mn-lt"/>
                          <a:ea typeface="+mn-ea"/>
                          <a:cs typeface="+mn-cs"/>
                          <a:hlinkClick r:id="rId9" tooltip="Add this product to your current order"/>
                        </a:rPr>
                        <a:t>91292A003</a:t>
                      </a:r>
                      <a:r>
                        <a:rPr lang="en-US" sz="1200" kern="1200" dirty="0" smtClean="0">
                          <a:solidFill>
                            <a:schemeClr val="dk1"/>
                          </a:solidFill>
                          <a:effectLst/>
                          <a:latin typeface="+mn-lt"/>
                          <a:ea typeface="+mn-ea"/>
                          <a:cs typeface="+mn-cs"/>
                        </a:rPr>
                        <a:t>]</a:t>
                      </a:r>
                      <a:endParaRPr lang="en-US" sz="1200" dirty="0"/>
                    </a:p>
                  </a:txBody>
                  <a:tcPr/>
                </a:tc>
              </a:tr>
              <a:tr h="236427">
                <a:tc>
                  <a:txBody>
                    <a:bodyPr/>
                    <a:lstStyle/>
                    <a:p>
                      <a:r>
                        <a:rPr lang="en-US" sz="1200" kern="1200" dirty="0" smtClean="0">
                          <a:solidFill>
                            <a:schemeClr val="dk1"/>
                          </a:solidFill>
                          <a:effectLst/>
                          <a:latin typeface="+mn-lt"/>
                          <a:ea typeface="+mn-ea"/>
                          <a:cs typeface="+mn-cs"/>
                        </a:rPr>
                        <a:t>2-56, L3/4” bolt/nut</a:t>
                      </a:r>
                      <a:endParaRPr lang="en-US" sz="1200" dirty="0"/>
                    </a:p>
                  </a:txBody>
                  <a:tcPr/>
                </a:tc>
                <a:tc>
                  <a:txBody>
                    <a:bodyPr/>
                    <a:lstStyle/>
                    <a:p>
                      <a:r>
                        <a:rPr lang="en-US" sz="1200" dirty="0" smtClean="0"/>
                        <a:t>2</a:t>
                      </a:r>
                      <a:endParaRPr lang="en-US" sz="1200" dirty="0"/>
                    </a:p>
                  </a:txBody>
                  <a:tcPr/>
                </a:tc>
                <a:tc>
                  <a:txBody>
                    <a:bodyPr/>
                    <a:lstStyle/>
                    <a:p>
                      <a:r>
                        <a:rPr lang="en-US" sz="1200" dirty="0" smtClean="0"/>
                        <a:t>Fastener</a:t>
                      </a:r>
                      <a:endParaRPr lang="en-US" sz="1200" dirty="0"/>
                    </a:p>
                  </a:txBody>
                  <a:tcPr/>
                </a:tc>
                <a:tc>
                  <a:txBody>
                    <a:bodyPr/>
                    <a:lstStyle/>
                    <a:p>
                      <a:r>
                        <a:rPr lang="en-US" sz="1200" kern="1200" dirty="0" smtClean="0">
                          <a:solidFill>
                            <a:schemeClr val="dk1"/>
                          </a:solidFill>
                          <a:effectLst/>
                          <a:latin typeface="+mn-lt"/>
                          <a:ea typeface="+mn-ea"/>
                          <a:cs typeface="+mn-cs"/>
                        </a:rPr>
                        <a:t>McMaster [</a:t>
                      </a:r>
                      <a:r>
                        <a:rPr lang="en-US" sz="1200" u="sng" kern="1200" dirty="0" smtClean="0">
                          <a:solidFill>
                            <a:schemeClr val="dk1"/>
                          </a:solidFill>
                          <a:effectLst/>
                          <a:latin typeface="+mn-lt"/>
                          <a:ea typeface="+mn-ea"/>
                          <a:cs typeface="+mn-cs"/>
                          <a:hlinkClick r:id="rId10"/>
                        </a:rPr>
                        <a:t>92196A084</a:t>
                      </a:r>
                      <a:r>
                        <a:rPr lang="en-US" sz="1200" kern="1200" dirty="0" smtClean="0">
                          <a:solidFill>
                            <a:schemeClr val="dk1"/>
                          </a:solidFill>
                          <a:effectLst/>
                          <a:latin typeface="+mn-lt"/>
                          <a:ea typeface="+mn-ea"/>
                          <a:cs typeface="+mn-cs"/>
                        </a:rPr>
                        <a:t>]</a:t>
                      </a:r>
                      <a:endParaRPr lang="en-US" sz="1200" dirty="0"/>
                    </a:p>
                  </a:txBody>
                  <a:tcPr/>
                </a:tc>
              </a:tr>
              <a:tr h="394045">
                <a:tc>
                  <a:txBody>
                    <a:bodyPr/>
                    <a:lstStyle/>
                    <a:p>
                      <a:r>
                        <a:rPr lang="en-US" sz="1200" dirty="0" smtClean="0"/>
                        <a:t>Torsion Spring, </a:t>
                      </a:r>
                      <a:r>
                        <a:rPr lang="en-US" sz="1200" kern="1200" dirty="0" smtClean="0">
                          <a:solidFill>
                            <a:schemeClr val="dk1"/>
                          </a:solidFill>
                          <a:effectLst/>
                          <a:latin typeface="+mn-lt"/>
                          <a:ea typeface="+mn-ea"/>
                          <a:cs typeface="+mn-cs"/>
                        </a:rPr>
                        <a:t>Ø0.34”, 0.028” wire diameter, 180˚, left-hand wound</a:t>
                      </a:r>
                      <a:endParaRPr lang="en-US" sz="1200" dirty="0"/>
                    </a:p>
                  </a:txBody>
                  <a:tcPr/>
                </a:tc>
                <a:tc>
                  <a:txBody>
                    <a:bodyPr/>
                    <a:lstStyle/>
                    <a:p>
                      <a:r>
                        <a:rPr lang="en-US" sz="1200" dirty="0" smtClean="0"/>
                        <a:t>4</a:t>
                      </a:r>
                      <a:endParaRPr lang="en-US" sz="1200" dirty="0"/>
                    </a:p>
                  </a:txBody>
                  <a:tcPr/>
                </a:tc>
                <a:tc>
                  <a:txBody>
                    <a:bodyPr/>
                    <a:lstStyle/>
                    <a:p>
                      <a:r>
                        <a:rPr lang="en-US" sz="1200" dirty="0" smtClean="0"/>
                        <a:t>Joint Return Spring</a:t>
                      </a:r>
                      <a:endParaRPr lang="en-US" sz="1200" dirty="0"/>
                    </a:p>
                  </a:txBody>
                  <a:tcPr/>
                </a:tc>
                <a:tc>
                  <a:txBody>
                    <a:bodyPr/>
                    <a:lstStyle/>
                    <a:p>
                      <a:r>
                        <a:rPr lang="en-US" sz="1200" dirty="0" smtClean="0"/>
                        <a:t>McMaster [</a:t>
                      </a:r>
                      <a:r>
                        <a:rPr lang="en-US" sz="1200" b="0" i="0" u="none" strike="noStrike" kern="1200" dirty="0" smtClean="0">
                          <a:solidFill>
                            <a:schemeClr val="dk1"/>
                          </a:solidFill>
                          <a:effectLst/>
                          <a:latin typeface="+mn-lt"/>
                          <a:ea typeface="+mn-ea"/>
                          <a:cs typeface="+mn-cs"/>
                          <a:hlinkClick r:id="rId11" tooltip="Add item to current order"/>
                        </a:rPr>
                        <a:t>9271K605</a:t>
                      </a:r>
                      <a:r>
                        <a:rPr lang="en-US" sz="1200" b="0" i="0" u="none" strike="noStrike" kern="1200" dirty="0" smtClean="0">
                          <a:solidFill>
                            <a:schemeClr val="dk1"/>
                          </a:solidFill>
                          <a:effectLst/>
                          <a:latin typeface="+mn-lt"/>
                          <a:ea typeface="+mn-ea"/>
                          <a:cs typeface="+mn-cs"/>
                        </a:rPr>
                        <a:t>]</a:t>
                      </a:r>
                      <a:endParaRPr lang="en-US" sz="1200" dirty="0"/>
                    </a:p>
                  </a:txBody>
                  <a:tcPr/>
                </a:tc>
              </a:tr>
              <a:tr h="236427">
                <a:tc>
                  <a:txBody>
                    <a:bodyPr/>
                    <a:lstStyle/>
                    <a:p>
                      <a:r>
                        <a:rPr lang="en-US" sz="1200" kern="1200" dirty="0" smtClean="0">
                          <a:solidFill>
                            <a:schemeClr val="dk1"/>
                          </a:solidFill>
                          <a:effectLst/>
                          <a:latin typeface="+mn-lt"/>
                          <a:ea typeface="+mn-ea"/>
                          <a:cs typeface="+mn-cs"/>
                        </a:rPr>
                        <a:t>PMC-780 Urethane</a:t>
                      </a:r>
                      <a:endParaRPr lang="en-US" sz="1200" dirty="0"/>
                    </a:p>
                  </a:txBody>
                  <a:tcPr/>
                </a:tc>
                <a:tc>
                  <a:txBody>
                    <a:bodyPr/>
                    <a:lstStyle/>
                    <a:p>
                      <a:r>
                        <a:rPr lang="en-US" sz="1200" dirty="0" smtClean="0"/>
                        <a:t>1</a:t>
                      </a:r>
                      <a:endParaRPr lang="en-US" sz="1200" dirty="0"/>
                    </a:p>
                  </a:txBody>
                  <a:tcPr/>
                </a:tc>
                <a:tc>
                  <a:txBody>
                    <a:bodyPr/>
                    <a:lstStyle/>
                    <a:p>
                      <a:r>
                        <a:rPr lang="en-US" sz="1200" dirty="0" smtClean="0"/>
                        <a:t>Finger Joint Urethane</a:t>
                      </a:r>
                      <a:endParaRPr lang="en-US" sz="1200" dirty="0"/>
                    </a:p>
                  </a:txBody>
                  <a:tcPr/>
                </a:tc>
                <a:tc>
                  <a:txBody>
                    <a:bodyPr/>
                    <a:lstStyle/>
                    <a:p>
                      <a:r>
                        <a:rPr lang="en-US" sz="1200" kern="1200" dirty="0" smtClean="0">
                          <a:solidFill>
                            <a:schemeClr val="dk1"/>
                          </a:solidFill>
                          <a:effectLst/>
                          <a:latin typeface="+mn-lt"/>
                          <a:ea typeface="+mn-ea"/>
                          <a:cs typeface="+mn-cs"/>
                        </a:rPr>
                        <a:t>Smooth-On [</a:t>
                      </a:r>
                      <a:r>
                        <a:rPr lang="en-US" sz="1200" u="sng" kern="1200" dirty="0" smtClean="0">
                          <a:solidFill>
                            <a:schemeClr val="dk1"/>
                          </a:solidFill>
                          <a:effectLst/>
                          <a:latin typeface="+mn-lt"/>
                          <a:ea typeface="+mn-ea"/>
                          <a:cs typeface="+mn-cs"/>
                          <a:hlinkClick r:id="rId12"/>
                        </a:rPr>
                        <a:t>link</a:t>
                      </a:r>
                      <a:r>
                        <a:rPr lang="en-US" sz="1200" kern="1200" dirty="0" smtClean="0">
                          <a:solidFill>
                            <a:schemeClr val="dk1"/>
                          </a:solidFill>
                          <a:effectLst/>
                          <a:latin typeface="+mn-lt"/>
                          <a:ea typeface="+mn-ea"/>
                          <a:cs typeface="+mn-cs"/>
                        </a:rPr>
                        <a:t>]</a:t>
                      </a:r>
                      <a:endParaRPr lang="en-US" sz="1200" dirty="0"/>
                    </a:p>
                  </a:txBody>
                  <a:tcPr/>
                </a:tc>
              </a:tr>
              <a:tr h="236427">
                <a:tc>
                  <a:txBody>
                    <a:bodyPr/>
                    <a:lstStyle/>
                    <a:p>
                      <a:r>
                        <a:rPr lang="en-US" sz="1200" dirty="0" err="1" smtClean="0"/>
                        <a:t>Vytaflex</a:t>
                      </a:r>
                      <a:r>
                        <a:rPr lang="en-US" sz="1200" dirty="0" smtClean="0"/>
                        <a:t> 30 Urethane</a:t>
                      </a:r>
                      <a:endParaRPr lang="en-US" sz="1200" dirty="0"/>
                    </a:p>
                  </a:txBody>
                  <a:tcPr/>
                </a:tc>
                <a:tc>
                  <a:txBody>
                    <a:bodyPr/>
                    <a:lstStyle/>
                    <a:p>
                      <a:r>
                        <a:rPr lang="en-US" sz="1200" dirty="0" smtClean="0"/>
                        <a:t>1</a:t>
                      </a:r>
                      <a:endParaRPr lang="en-US" sz="1200" dirty="0"/>
                    </a:p>
                  </a:txBody>
                  <a:tcPr/>
                </a:tc>
                <a:tc>
                  <a:txBody>
                    <a:bodyPr/>
                    <a:lstStyle/>
                    <a:p>
                      <a:r>
                        <a:rPr lang="en-US" sz="1200" dirty="0" smtClean="0"/>
                        <a:t>Finger Pad Urethane</a:t>
                      </a:r>
                      <a:endParaRPr lang="en-US" sz="1200" dirty="0"/>
                    </a:p>
                  </a:txBody>
                  <a:tcPr/>
                </a:tc>
                <a:tc>
                  <a:txBody>
                    <a:bodyPr/>
                    <a:lstStyle/>
                    <a:p>
                      <a:r>
                        <a:rPr lang="en-US" sz="1200" kern="1200" dirty="0" smtClean="0">
                          <a:solidFill>
                            <a:schemeClr val="dk1"/>
                          </a:solidFill>
                          <a:effectLst/>
                          <a:latin typeface="+mn-lt"/>
                          <a:ea typeface="+mn-ea"/>
                          <a:cs typeface="+mn-cs"/>
                        </a:rPr>
                        <a:t>Smooth-On [</a:t>
                      </a:r>
                      <a:r>
                        <a:rPr lang="en-US" sz="1200" u="sng" kern="1200" dirty="0" smtClean="0">
                          <a:solidFill>
                            <a:schemeClr val="dk1"/>
                          </a:solidFill>
                          <a:effectLst/>
                          <a:latin typeface="+mn-lt"/>
                          <a:ea typeface="+mn-ea"/>
                          <a:cs typeface="+mn-cs"/>
                          <a:hlinkClick r:id="rId13"/>
                        </a:rPr>
                        <a:t>link</a:t>
                      </a:r>
                      <a:r>
                        <a:rPr lang="en-US" sz="1200" kern="1200" dirty="0" smtClean="0">
                          <a:solidFill>
                            <a:schemeClr val="dk1"/>
                          </a:solidFill>
                          <a:effectLst/>
                          <a:latin typeface="+mn-lt"/>
                          <a:ea typeface="+mn-ea"/>
                          <a:cs typeface="+mn-cs"/>
                        </a:rPr>
                        <a:t>]</a:t>
                      </a:r>
                      <a:endParaRPr lang="en-US" sz="1200" dirty="0"/>
                    </a:p>
                  </a:txBody>
                  <a:tcPr/>
                </a:tc>
              </a:tr>
              <a:tr h="236427">
                <a:tc>
                  <a:txBody>
                    <a:bodyPr/>
                    <a:lstStyle/>
                    <a:p>
                      <a:r>
                        <a:rPr lang="en-US" sz="1200" dirty="0" err="1" smtClean="0"/>
                        <a:t>Sunon</a:t>
                      </a:r>
                      <a:r>
                        <a:rPr lang="en-US" sz="1200" dirty="0" smtClean="0"/>
                        <a:t> 25x10mm 12VDC Fan</a:t>
                      </a:r>
                      <a:endParaRPr lang="en-US" sz="1200" dirty="0"/>
                    </a:p>
                  </a:txBody>
                  <a:tcPr/>
                </a:tc>
                <a:tc>
                  <a:txBody>
                    <a:bodyPr/>
                    <a:lstStyle/>
                    <a:p>
                      <a:r>
                        <a:rPr lang="en-US" sz="1200" dirty="0" smtClean="0"/>
                        <a:t>1</a:t>
                      </a:r>
                      <a:endParaRPr lang="en-US" sz="1200" dirty="0"/>
                    </a:p>
                  </a:txBody>
                  <a:tcPr/>
                </a:tc>
                <a:tc>
                  <a:txBody>
                    <a:bodyPr/>
                    <a:lstStyle/>
                    <a:p>
                      <a:r>
                        <a:rPr lang="en-US" sz="1200" dirty="0" smtClean="0"/>
                        <a:t>Cooling Fan*</a:t>
                      </a:r>
                      <a:endParaRPr lang="en-US" sz="1200" dirty="0"/>
                    </a:p>
                  </a:txBody>
                  <a:tcPr/>
                </a:tc>
                <a:tc>
                  <a:txBody>
                    <a:bodyPr/>
                    <a:lstStyle/>
                    <a:p>
                      <a:r>
                        <a:rPr lang="en-US" sz="1200" dirty="0" err="1" smtClean="0"/>
                        <a:t>Digikey</a:t>
                      </a:r>
                      <a:r>
                        <a:rPr lang="en-US" sz="1200" dirty="0" smtClean="0"/>
                        <a:t> [</a:t>
                      </a:r>
                      <a:r>
                        <a:rPr lang="en-US" sz="1200" dirty="0" smtClean="0">
                          <a:hlinkClick r:id="rId14"/>
                        </a:rPr>
                        <a:t>link</a:t>
                      </a:r>
                      <a:r>
                        <a:rPr lang="en-US" sz="1200" dirty="0" smtClean="0"/>
                        <a:t>]</a:t>
                      </a:r>
                      <a:endParaRPr lang="en-US" sz="1200" dirty="0"/>
                    </a:p>
                  </a:txBody>
                  <a:tcPr/>
                </a:tc>
              </a:tr>
              <a:tr h="236427">
                <a:tc>
                  <a:txBody>
                    <a:bodyPr/>
                    <a:lstStyle/>
                    <a:p>
                      <a:r>
                        <a:rPr lang="en-US" sz="1200" dirty="0" smtClean="0"/>
                        <a:t>Power Pro Spectra</a:t>
                      </a:r>
                      <a:endParaRPr lang="en-US" sz="1200" dirty="0"/>
                    </a:p>
                  </a:txBody>
                  <a:tcPr/>
                </a:tc>
                <a:tc>
                  <a:txBody>
                    <a:bodyPr/>
                    <a:lstStyle/>
                    <a:p>
                      <a:r>
                        <a:rPr lang="en-US" sz="1200" dirty="0" smtClean="0"/>
                        <a:t>1</a:t>
                      </a:r>
                      <a:endParaRPr lang="en-US" sz="1200" dirty="0"/>
                    </a:p>
                  </a:txBody>
                  <a:tcPr/>
                </a:tc>
                <a:tc>
                  <a:txBody>
                    <a:bodyPr/>
                    <a:lstStyle/>
                    <a:p>
                      <a:r>
                        <a:rPr lang="en-US" sz="1200" dirty="0" smtClean="0"/>
                        <a:t>Tendon</a:t>
                      </a:r>
                      <a:endParaRPr lang="en-US" sz="1200" dirty="0"/>
                    </a:p>
                  </a:txBody>
                  <a:tcPr/>
                </a:tc>
                <a:tc>
                  <a:txBody>
                    <a:bodyPr/>
                    <a:lstStyle/>
                    <a:p>
                      <a:r>
                        <a:rPr lang="en-US" sz="1200" dirty="0" smtClean="0"/>
                        <a:t>Amazon [</a:t>
                      </a:r>
                      <a:r>
                        <a:rPr lang="en-US" sz="1200" dirty="0" smtClean="0">
                          <a:hlinkClick r:id="rId15"/>
                        </a:rPr>
                        <a:t>link</a:t>
                      </a:r>
                      <a:r>
                        <a:rPr lang="en-US" sz="1200" dirty="0" smtClean="0"/>
                        <a:t>]</a:t>
                      </a:r>
                      <a:endParaRPr lang="en-US" sz="1200" dirty="0"/>
                    </a:p>
                  </a:txBody>
                  <a:tcPr/>
                </a:tc>
              </a:tr>
            </a:tbl>
          </a:graphicData>
        </a:graphic>
      </p:graphicFrame>
      <p:sp>
        <p:nvSpPr>
          <p:cNvPr id="4" name="TextBox 3"/>
          <p:cNvSpPr txBox="1"/>
          <p:nvPr/>
        </p:nvSpPr>
        <p:spPr>
          <a:xfrm>
            <a:off x="477078" y="9450773"/>
            <a:ext cx="822661" cy="276999"/>
          </a:xfrm>
          <a:prstGeom prst="rect">
            <a:avLst/>
          </a:prstGeom>
          <a:noFill/>
        </p:spPr>
        <p:txBody>
          <a:bodyPr wrap="none" rtlCol="0">
            <a:spAutoFit/>
          </a:bodyPr>
          <a:lstStyle/>
          <a:p>
            <a:r>
              <a:rPr lang="en-US" sz="1200" dirty="0" smtClean="0"/>
              <a:t>* optional</a:t>
            </a:r>
            <a:endParaRPr lang="en-US" sz="1200" dirty="0"/>
          </a:p>
        </p:txBody>
      </p:sp>
    </p:spTree>
    <p:extLst>
      <p:ext uri="{BB962C8B-B14F-4D97-AF65-F5344CB8AC3E}">
        <p14:creationId xmlns:p14="http://schemas.microsoft.com/office/powerpoint/2010/main" val="32765882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 Preparation</a:t>
            </a:r>
            <a:endParaRPr lang="en-US" dirty="0"/>
          </a:p>
        </p:txBody>
      </p:sp>
      <p:pic>
        <p:nvPicPr>
          <p:cNvPr id="286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97800" y="1581151"/>
            <a:ext cx="3608210" cy="294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2955875" y="1181100"/>
            <a:ext cx="1883849" cy="369332"/>
          </a:xfrm>
          <a:prstGeom prst="rect">
            <a:avLst/>
          </a:prstGeom>
          <a:noFill/>
        </p:spPr>
        <p:txBody>
          <a:bodyPr wrap="none" rtlCol="0">
            <a:spAutoFit/>
          </a:bodyPr>
          <a:lstStyle/>
          <a:p>
            <a:r>
              <a:rPr lang="en-US" dirty="0" smtClean="0">
                <a:latin typeface="YaleAdmin-WebSmallCap" pitchFamily="2" charset="0"/>
              </a:rPr>
              <a:t>Finger Molding</a:t>
            </a:r>
            <a:endParaRPr lang="en-US" dirty="0">
              <a:latin typeface="YaleAdmin-WebSmallCap" pitchFamily="2" charset="0"/>
            </a:endParaRPr>
          </a:p>
        </p:txBody>
      </p:sp>
      <p:pic>
        <p:nvPicPr>
          <p:cNvPr id="286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97800" y="4592638"/>
            <a:ext cx="3632994" cy="29035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255281" y="8853190"/>
            <a:ext cx="5840719" cy="923330"/>
          </a:xfrm>
          <a:prstGeom prst="rect">
            <a:avLst/>
          </a:prstGeom>
          <a:noFill/>
        </p:spPr>
        <p:txBody>
          <a:bodyPr wrap="square" rtlCol="0">
            <a:spAutoFit/>
          </a:bodyPr>
          <a:lstStyle/>
          <a:p>
            <a:pPr algn="just"/>
            <a:r>
              <a:rPr lang="en-US" dirty="0" smtClean="0"/>
              <a:t>Consult DDM (</a:t>
            </a:r>
            <a:r>
              <a:rPr lang="en-US" dirty="0" err="1" smtClean="0"/>
              <a:t>Dieless</a:t>
            </a:r>
            <a:r>
              <a:rPr lang="en-US" dirty="0" smtClean="0"/>
              <a:t> Deposition Manufacturing) guide for further details on pouring/preparing the joints and pads for fingers</a:t>
            </a:r>
            <a:endParaRPr lang="en-US" dirty="0"/>
          </a:p>
        </p:txBody>
      </p:sp>
      <p:pic>
        <p:nvPicPr>
          <p:cNvPr id="286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3040" y="4329113"/>
            <a:ext cx="3155082" cy="31861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86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3039" y="1439864"/>
            <a:ext cx="2898549" cy="294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Straight Arrow Connector 6"/>
          <p:cNvCxnSpPr/>
          <p:nvPr/>
        </p:nvCxnSpPr>
        <p:spPr>
          <a:xfrm>
            <a:off x="1495425" y="4392613"/>
            <a:ext cx="0" cy="1095375"/>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5505450" y="4349750"/>
            <a:ext cx="0" cy="1095375"/>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409152" y="9324975"/>
            <a:ext cx="393056" cy="769441"/>
          </a:xfrm>
          <a:prstGeom prst="rect">
            <a:avLst/>
          </a:prstGeom>
          <a:noFill/>
        </p:spPr>
        <p:txBody>
          <a:bodyPr wrap="none" rtlCol="0">
            <a:spAutoFit/>
          </a:bodyPr>
          <a:lstStyle/>
          <a:p>
            <a:r>
              <a:rPr lang="en-US" sz="4400" dirty="0" smtClean="0">
                <a:latin typeface="YaleDesign-WebSmallCap" pitchFamily="2" charset="0"/>
              </a:rPr>
              <a:t>1</a:t>
            </a:r>
            <a:endParaRPr lang="en-US" sz="4400" dirty="0">
              <a:latin typeface="YaleDesign-WebSmallCap" pitchFamily="2" charset="0"/>
            </a:endParaRPr>
          </a:p>
        </p:txBody>
      </p:sp>
      <p:sp>
        <p:nvSpPr>
          <p:cNvPr id="11" name="TextBox 10"/>
          <p:cNvSpPr txBox="1"/>
          <p:nvPr/>
        </p:nvSpPr>
        <p:spPr>
          <a:xfrm>
            <a:off x="1578394" y="4337863"/>
            <a:ext cx="756489" cy="276999"/>
          </a:xfrm>
          <a:prstGeom prst="rect">
            <a:avLst/>
          </a:prstGeom>
          <a:noFill/>
        </p:spPr>
        <p:txBody>
          <a:bodyPr wrap="none" rtlCol="0">
            <a:spAutoFit/>
          </a:bodyPr>
          <a:lstStyle/>
          <a:p>
            <a:r>
              <a:rPr lang="en-US" sz="1200" dirty="0" err="1" smtClean="0"/>
              <a:t>finger.stl</a:t>
            </a:r>
            <a:endParaRPr lang="en-US" sz="1200" dirty="0"/>
          </a:p>
        </p:txBody>
      </p:sp>
      <p:sp>
        <p:nvSpPr>
          <p:cNvPr id="18" name="TextBox 17"/>
          <p:cNvSpPr txBox="1"/>
          <p:nvPr/>
        </p:nvSpPr>
        <p:spPr>
          <a:xfrm>
            <a:off x="5567648" y="4337864"/>
            <a:ext cx="1173719" cy="276999"/>
          </a:xfrm>
          <a:prstGeom prst="rect">
            <a:avLst/>
          </a:prstGeom>
          <a:noFill/>
        </p:spPr>
        <p:txBody>
          <a:bodyPr wrap="none" rtlCol="0">
            <a:spAutoFit/>
          </a:bodyPr>
          <a:lstStyle/>
          <a:p>
            <a:r>
              <a:rPr lang="en-US" sz="1200" dirty="0" err="1" smtClean="0"/>
              <a:t>finger_pivot.stl</a:t>
            </a:r>
            <a:endParaRPr lang="en-US" sz="1200" dirty="0"/>
          </a:p>
        </p:txBody>
      </p:sp>
      <p:pic>
        <p:nvPicPr>
          <p:cNvPr id="19" name="Picture 18"/>
          <p:cNvPicPr/>
          <p:nvPr/>
        </p:nvPicPr>
        <p:blipFill>
          <a:blip r:embed="rId6" cstate="print">
            <a:extLst>
              <a:ext uri="{28A0092B-C50C-407E-A947-70E740481C1C}">
                <a14:useLocalDpi xmlns:a14="http://schemas.microsoft.com/office/drawing/2010/main" val="0"/>
              </a:ext>
            </a:extLst>
          </a:blip>
          <a:stretch>
            <a:fillRect/>
          </a:stretch>
        </p:blipFill>
        <p:spPr>
          <a:xfrm>
            <a:off x="1172832" y="7492058"/>
            <a:ext cx="1751343" cy="1313507"/>
          </a:xfrm>
          <a:prstGeom prst="rect">
            <a:avLst/>
          </a:prstGeom>
        </p:spPr>
      </p:pic>
      <p:pic>
        <p:nvPicPr>
          <p:cNvPr id="20" name="Picture 19"/>
          <p:cNvPicPr/>
          <p:nvPr/>
        </p:nvPicPr>
        <p:blipFill>
          <a:blip r:embed="rId7">
            <a:extLst>
              <a:ext uri="{28A0092B-C50C-407E-A947-70E740481C1C}">
                <a14:useLocalDpi xmlns:a14="http://schemas.microsoft.com/office/drawing/2010/main" val="0"/>
              </a:ext>
            </a:extLst>
          </a:blip>
          <a:srcRect/>
          <a:stretch>
            <a:fillRect/>
          </a:stretch>
        </p:blipFill>
        <p:spPr bwMode="auto">
          <a:xfrm>
            <a:off x="2928937" y="7492850"/>
            <a:ext cx="3509963" cy="1312715"/>
          </a:xfrm>
          <a:prstGeom prst="rect">
            <a:avLst/>
          </a:prstGeom>
          <a:noFill/>
          <a:ln>
            <a:noFill/>
          </a:ln>
        </p:spPr>
      </p:pic>
    </p:spTree>
    <p:extLst>
      <p:ext uri="{BB962C8B-B14F-4D97-AF65-F5344CB8AC3E}">
        <p14:creationId xmlns:p14="http://schemas.microsoft.com/office/powerpoint/2010/main" val="31477677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 Preparation</a:t>
            </a:r>
            <a:endParaRPr lang="en-US" dirty="0"/>
          </a:p>
        </p:txBody>
      </p:sp>
      <p:sp>
        <p:nvSpPr>
          <p:cNvPr id="4" name="TextBox 3"/>
          <p:cNvSpPr txBox="1"/>
          <p:nvPr/>
        </p:nvSpPr>
        <p:spPr>
          <a:xfrm>
            <a:off x="2911215" y="1181100"/>
            <a:ext cx="1973169" cy="369332"/>
          </a:xfrm>
          <a:prstGeom prst="rect">
            <a:avLst/>
          </a:prstGeom>
          <a:noFill/>
        </p:spPr>
        <p:txBody>
          <a:bodyPr wrap="none" rtlCol="0">
            <a:spAutoFit/>
          </a:bodyPr>
          <a:lstStyle/>
          <a:p>
            <a:r>
              <a:rPr lang="en-US" dirty="0" smtClean="0">
                <a:latin typeface="YaleAdmin-WebSmallCap" pitchFamily="2" charset="0"/>
              </a:rPr>
              <a:t>Tendon Routing</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409152" y="9324975"/>
            <a:ext cx="425116" cy="769441"/>
          </a:xfrm>
          <a:prstGeom prst="rect">
            <a:avLst/>
          </a:prstGeom>
          <a:noFill/>
        </p:spPr>
        <p:txBody>
          <a:bodyPr wrap="none" rtlCol="0">
            <a:spAutoFit/>
          </a:bodyPr>
          <a:lstStyle/>
          <a:p>
            <a:r>
              <a:rPr lang="en-US" sz="4400" dirty="0" smtClean="0">
                <a:latin typeface="YaleDesign-WebSmallCap" pitchFamily="2" charset="0"/>
              </a:rPr>
              <a:t>2</a:t>
            </a:r>
            <a:endParaRPr lang="en-US" sz="4400" dirty="0">
              <a:latin typeface="YaleDesign-WebSmallCap" pitchFamily="2" charset="0"/>
            </a:endParaRPr>
          </a:p>
        </p:txBody>
      </p:sp>
      <p:pic>
        <p:nvPicPr>
          <p:cNvPr id="296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2646" y="4552029"/>
            <a:ext cx="5289064" cy="17121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6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7133" y="1523999"/>
            <a:ext cx="5807981" cy="27466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extBox 14"/>
          <p:cNvSpPr txBox="1"/>
          <p:nvPr/>
        </p:nvSpPr>
        <p:spPr>
          <a:xfrm>
            <a:off x="255281" y="8448013"/>
            <a:ext cx="5840719" cy="1477328"/>
          </a:xfrm>
          <a:prstGeom prst="rect">
            <a:avLst/>
          </a:prstGeom>
          <a:noFill/>
        </p:spPr>
        <p:txBody>
          <a:bodyPr wrap="square" rtlCol="0">
            <a:spAutoFit/>
          </a:bodyPr>
          <a:lstStyle/>
          <a:p>
            <a:pPr algn="just"/>
            <a:r>
              <a:rPr lang="en-US" dirty="0" smtClean="0"/>
              <a:t>Drill tendon routing holes such that tendon will run tangent to inserted pin. Minimize contact between tendon and ABS but ensure that tendon runs freely. Use </a:t>
            </a:r>
            <a:r>
              <a:rPr lang="en-US" i="1" dirty="0" err="1" smtClean="0"/>
              <a:t>helper_jig.stl</a:t>
            </a:r>
            <a:r>
              <a:rPr lang="en-US" dirty="0" smtClean="0"/>
              <a:t> to aid in positioning. Hole should be drilled perpendicular to routing surface.</a:t>
            </a:r>
            <a:endParaRPr lang="en-US" dirty="0"/>
          </a:p>
        </p:txBody>
      </p:sp>
      <p:sp>
        <p:nvSpPr>
          <p:cNvPr id="3" name="Oval 2"/>
          <p:cNvSpPr/>
          <p:nvPr/>
        </p:nvSpPr>
        <p:spPr>
          <a:xfrm>
            <a:off x="2928045" y="3119057"/>
            <a:ext cx="92436" cy="9243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p:cNvCxnSpPr/>
          <p:nvPr/>
        </p:nvCxnSpPr>
        <p:spPr>
          <a:xfrm>
            <a:off x="2283195" y="2763643"/>
            <a:ext cx="1614604" cy="944445"/>
          </a:xfrm>
          <a:prstGeom prst="straightConnector1">
            <a:avLst/>
          </a:prstGeom>
          <a:ln w="19050">
            <a:solidFill>
              <a:srgbClr val="FF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 name="Oval 16"/>
          <p:cNvSpPr/>
          <p:nvPr/>
        </p:nvSpPr>
        <p:spPr>
          <a:xfrm>
            <a:off x="4578266" y="2671207"/>
            <a:ext cx="92436" cy="9243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p:cNvCxnSpPr/>
          <p:nvPr/>
        </p:nvCxnSpPr>
        <p:spPr>
          <a:xfrm flipH="1">
            <a:off x="4168094" y="2492293"/>
            <a:ext cx="565656" cy="1120428"/>
          </a:xfrm>
          <a:prstGeom prst="straightConnector1">
            <a:avLst/>
          </a:prstGeom>
          <a:ln w="19050">
            <a:solidFill>
              <a:srgbClr val="FF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Oval 23"/>
          <p:cNvSpPr/>
          <p:nvPr/>
        </p:nvSpPr>
        <p:spPr>
          <a:xfrm>
            <a:off x="5131614" y="2451767"/>
            <a:ext cx="92436" cy="9243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1924823" y="5249732"/>
            <a:ext cx="92436" cy="9243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4024053" y="5298223"/>
            <a:ext cx="92436" cy="9243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4687532" y="5211397"/>
            <a:ext cx="92436" cy="9243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Arrow Connector 27"/>
          <p:cNvCxnSpPr/>
          <p:nvPr/>
        </p:nvCxnSpPr>
        <p:spPr>
          <a:xfrm>
            <a:off x="4846849" y="2399639"/>
            <a:ext cx="1183703" cy="346362"/>
          </a:xfrm>
          <a:prstGeom prst="straightConnector1">
            <a:avLst/>
          </a:prstGeom>
          <a:ln w="19050">
            <a:solidFill>
              <a:srgbClr val="FF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1437818" y="4890941"/>
            <a:ext cx="1543578" cy="1189282"/>
          </a:xfrm>
          <a:prstGeom prst="straightConnector1">
            <a:avLst/>
          </a:prstGeom>
          <a:ln w="19050">
            <a:solidFill>
              <a:srgbClr val="FF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1467962" y="2359485"/>
            <a:ext cx="1159292" cy="276999"/>
          </a:xfrm>
          <a:prstGeom prst="rect">
            <a:avLst/>
          </a:prstGeom>
          <a:noFill/>
        </p:spPr>
        <p:txBody>
          <a:bodyPr wrap="none" rtlCol="0">
            <a:spAutoFit/>
          </a:bodyPr>
          <a:lstStyle/>
          <a:p>
            <a:r>
              <a:rPr lang="en-US" sz="1200" dirty="0" smtClean="0">
                <a:solidFill>
                  <a:schemeClr val="dk1"/>
                </a:solidFill>
              </a:rPr>
              <a:t>Ø 1.5±0.5 mm</a:t>
            </a:r>
            <a:endParaRPr lang="en-US" sz="1200" dirty="0"/>
          </a:p>
        </p:txBody>
      </p:sp>
      <p:cxnSp>
        <p:nvCxnSpPr>
          <p:cNvPr id="38" name="Straight Arrow Connector 37"/>
          <p:cNvCxnSpPr/>
          <p:nvPr/>
        </p:nvCxnSpPr>
        <p:spPr>
          <a:xfrm flipH="1">
            <a:off x="3438817" y="5052454"/>
            <a:ext cx="868665" cy="1037817"/>
          </a:xfrm>
          <a:prstGeom prst="straightConnector1">
            <a:avLst/>
          </a:prstGeom>
          <a:ln w="19050">
            <a:solidFill>
              <a:srgbClr val="FF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8678" name="Oval 28677"/>
          <p:cNvSpPr/>
          <p:nvPr/>
        </p:nvSpPr>
        <p:spPr>
          <a:xfrm>
            <a:off x="3225885" y="3200273"/>
            <a:ext cx="134151" cy="13415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4336465" y="2895104"/>
            <a:ext cx="134151" cy="13415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p:nvPr/>
        </p:nvSpPr>
        <p:spPr>
          <a:xfrm>
            <a:off x="2271975" y="5446191"/>
            <a:ext cx="134151" cy="13415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a:off x="3725022" y="5447610"/>
            <a:ext cx="134151" cy="13415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0" name="Straight Arrow Connector 49"/>
          <p:cNvCxnSpPr/>
          <p:nvPr/>
        </p:nvCxnSpPr>
        <p:spPr>
          <a:xfrm>
            <a:off x="4470616" y="5088846"/>
            <a:ext cx="1182761" cy="747422"/>
          </a:xfrm>
          <a:prstGeom prst="straightConnector1">
            <a:avLst/>
          </a:prstGeom>
          <a:ln w="19050">
            <a:solidFill>
              <a:srgbClr val="FF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29700"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9028" y="6782470"/>
            <a:ext cx="2093348" cy="15700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701"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85305" y="6782469"/>
            <a:ext cx="2093348" cy="15700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702"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09989" y="6782470"/>
            <a:ext cx="2093347" cy="15700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7" name="Oval 56"/>
          <p:cNvSpPr/>
          <p:nvPr/>
        </p:nvSpPr>
        <p:spPr>
          <a:xfrm>
            <a:off x="1725702" y="5256083"/>
            <a:ext cx="92436" cy="9243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8" name="Straight Arrow Connector 57"/>
          <p:cNvCxnSpPr/>
          <p:nvPr/>
        </p:nvCxnSpPr>
        <p:spPr>
          <a:xfrm>
            <a:off x="1770631" y="4745979"/>
            <a:ext cx="0" cy="1066191"/>
          </a:xfrm>
          <a:prstGeom prst="straightConnector1">
            <a:avLst/>
          </a:prstGeom>
          <a:ln w="19050">
            <a:solidFill>
              <a:srgbClr val="FF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5177832" y="3785421"/>
            <a:ext cx="1064266" cy="276999"/>
          </a:xfrm>
          <a:prstGeom prst="rect">
            <a:avLst/>
          </a:prstGeom>
          <a:noFill/>
        </p:spPr>
        <p:txBody>
          <a:bodyPr wrap="none" rtlCol="0">
            <a:spAutoFit/>
          </a:bodyPr>
          <a:lstStyle/>
          <a:p>
            <a:r>
              <a:rPr lang="en-US" sz="1200" dirty="0" err="1" smtClean="0"/>
              <a:t>finger.stl</a:t>
            </a:r>
            <a:r>
              <a:rPr lang="en-US" sz="1200" dirty="0" smtClean="0"/>
              <a:t> (x4)</a:t>
            </a:r>
            <a:endParaRPr lang="en-US" sz="1200" dirty="0"/>
          </a:p>
        </p:txBody>
      </p:sp>
      <p:sp>
        <p:nvSpPr>
          <p:cNvPr id="61" name="TextBox 60"/>
          <p:cNvSpPr txBox="1"/>
          <p:nvPr/>
        </p:nvSpPr>
        <p:spPr>
          <a:xfrm>
            <a:off x="5295139" y="5836268"/>
            <a:ext cx="1532792" cy="276999"/>
          </a:xfrm>
          <a:prstGeom prst="rect">
            <a:avLst/>
          </a:prstGeom>
          <a:noFill/>
        </p:spPr>
        <p:txBody>
          <a:bodyPr wrap="none" rtlCol="0">
            <a:spAutoFit/>
          </a:bodyPr>
          <a:lstStyle/>
          <a:p>
            <a:r>
              <a:rPr lang="en-US" sz="1200" dirty="0" err="1" smtClean="0"/>
              <a:t>finger_pivot.stl</a:t>
            </a:r>
            <a:r>
              <a:rPr lang="en-US" sz="1200" dirty="0" smtClean="0"/>
              <a:t> (x4)</a:t>
            </a:r>
            <a:endParaRPr lang="en-US" sz="1200" dirty="0"/>
          </a:p>
        </p:txBody>
      </p:sp>
    </p:spTree>
    <p:extLst>
      <p:ext uri="{BB962C8B-B14F-4D97-AF65-F5344CB8AC3E}">
        <p14:creationId xmlns:p14="http://schemas.microsoft.com/office/powerpoint/2010/main" val="200074272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 Preparation</a:t>
            </a:r>
            <a:endParaRPr lang="en-US" dirty="0"/>
          </a:p>
        </p:txBody>
      </p:sp>
      <p:sp>
        <p:nvSpPr>
          <p:cNvPr id="4" name="TextBox 3"/>
          <p:cNvSpPr txBox="1"/>
          <p:nvPr/>
        </p:nvSpPr>
        <p:spPr>
          <a:xfrm>
            <a:off x="2326832" y="1181100"/>
            <a:ext cx="3008581" cy="369332"/>
          </a:xfrm>
          <a:prstGeom prst="rect">
            <a:avLst/>
          </a:prstGeom>
          <a:noFill/>
        </p:spPr>
        <p:txBody>
          <a:bodyPr wrap="none" rtlCol="0">
            <a:spAutoFit/>
          </a:bodyPr>
          <a:lstStyle/>
          <a:p>
            <a:r>
              <a:rPr lang="en-US" dirty="0" smtClean="0">
                <a:latin typeface="YaleAdmin-WebSmallCap" pitchFamily="2" charset="0"/>
              </a:rPr>
              <a:t>Surface Filing/</a:t>
            </a:r>
            <a:r>
              <a:rPr lang="en-US" dirty="0" err="1" smtClean="0">
                <a:latin typeface="YaleAdmin-WebSmallCap" pitchFamily="2" charset="0"/>
              </a:rPr>
              <a:t>Deburring</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409152" y="9324975"/>
            <a:ext cx="425116" cy="769441"/>
          </a:xfrm>
          <a:prstGeom prst="rect">
            <a:avLst/>
          </a:prstGeom>
          <a:noFill/>
        </p:spPr>
        <p:txBody>
          <a:bodyPr wrap="none" rtlCol="0">
            <a:spAutoFit/>
          </a:bodyPr>
          <a:lstStyle/>
          <a:p>
            <a:r>
              <a:rPr lang="en-US" sz="4400" dirty="0" smtClean="0">
                <a:latin typeface="YaleDesign-WebSmallCap" pitchFamily="2" charset="0"/>
              </a:rPr>
              <a:t>3</a:t>
            </a:r>
            <a:endParaRPr lang="en-US" sz="4400" dirty="0">
              <a:latin typeface="YaleDesign-WebSmallCap" pitchFamily="2" charset="0"/>
            </a:endParaRPr>
          </a:p>
        </p:txBody>
      </p:sp>
      <p:sp>
        <p:nvSpPr>
          <p:cNvPr id="15" name="TextBox 14"/>
          <p:cNvSpPr txBox="1"/>
          <p:nvPr/>
        </p:nvSpPr>
        <p:spPr>
          <a:xfrm>
            <a:off x="255281" y="8670641"/>
            <a:ext cx="5840719" cy="1200329"/>
          </a:xfrm>
          <a:prstGeom prst="rect">
            <a:avLst/>
          </a:prstGeom>
          <a:noFill/>
        </p:spPr>
        <p:txBody>
          <a:bodyPr wrap="square" rtlCol="0">
            <a:spAutoFit/>
          </a:bodyPr>
          <a:lstStyle/>
          <a:p>
            <a:pPr algn="just"/>
            <a:r>
              <a:rPr lang="en-US" dirty="0" smtClean="0"/>
              <a:t>File down and </a:t>
            </a:r>
            <a:r>
              <a:rPr lang="en-US" dirty="0" err="1" smtClean="0"/>
              <a:t>deburr</a:t>
            </a:r>
            <a:r>
              <a:rPr lang="en-US" dirty="0" smtClean="0"/>
              <a:t> bearing surfaces as indicated above. Ensure that no support material remains, if applicable. Complementary piece (</a:t>
            </a:r>
            <a:r>
              <a:rPr lang="en-US" dirty="0" err="1" smtClean="0"/>
              <a:t>ie</a:t>
            </a:r>
            <a:r>
              <a:rPr lang="en-US" dirty="0" smtClean="0"/>
              <a:t>. pulley, finger) should slide in freely.</a:t>
            </a:r>
            <a:endParaRPr lang="en-US" dirty="0"/>
          </a:p>
        </p:txBody>
      </p:sp>
      <p:grpSp>
        <p:nvGrpSpPr>
          <p:cNvPr id="6" name="Group 5"/>
          <p:cNvGrpSpPr/>
          <p:nvPr/>
        </p:nvGrpSpPr>
        <p:grpSpPr>
          <a:xfrm>
            <a:off x="437323" y="1725435"/>
            <a:ext cx="1971922" cy="2078278"/>
            <a:chOff x="548641" y="1812899"/>
            <a:chExt cx="1971922" cy="2078278"/>
          </a:xfrm>
        </p:grpSpPr>
        <p:pic>
          <p:nvPicPr>
            <p:cNvPr id="307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8641" y="1812899"/>
              <a:ext cx="1971922" cy="20782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812930" y="3403158"/>
              <a:ext cx="721672" cy="276999"/>
            </a:xfrm>
            <a:prstGeom prst="rect">
              <a:avLst/>
            </a:prstGeom>
            <a:noFill/>
          </p:spPr>
          <p:txBody>
            <a:bodyPr wrap="none" rtlCol="0">
              <a:spAutoFit/>
            </a:bodyPr>
            <a:lstStyle/>
            <a:p>
              <a:r>
                <a:rPr lang="en-US" sz="1200" dirty="0" smtClean="0"/>
                <a:t>b4_a.stl</a:t>
              </a:r>
              <a:endParaRPr lang="en-US" sz="1200" dirty="0"/>
            </a:p>
          </p:txBody>
        </p:sp>
      </p:grpSp>
      <p:grpSp>
        <p:nvGrpSpPr>
          <p:cNvPr id="7" name="Group 6"/>
          <p:cNvGrpSpPr/>
          <p:nvPr/>
        </p:nvGrpSpPr>
        <p:grpSpPr>
          <a:xfrm>
            <a:off x="653905" y="3680698"/>
            <a:ext cx="1588122" cy="1034082"/>
            <a:chOff x="653905" y="3680698"/>
            <a:chExt cx="1588122" cy="1034082"/>
          </a:xfrm>
        </p:grpSpPr>
        <p:pic>
          <p:nvPicPr>
            <p:cNvPr id="3072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3905" y="3680698"/>
              <a:ext cx="1588122" cy="10340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4" name="TextBox 33"/>
            <p:cNvSpPr txBox="1"/>
            <p:nvPr/>
          </p:nvSpPr>
          <p:spPr>
            <a:xfrm>
              <a:off x="701612" y="4437781"/>
              <a:ext cx="721672" cy="276999"/>
            </a:xfrm>
            <a:prstGeom prst="rect">
              <a:avLst/>
            </a:prstGeom>
            <a:noFill/>
          </p:spPr>
          <p:txBody>
            <a:bodyPr wrap="none" rtlCol="0">
              <a:spAutoFit/>
            </a:bodyPr>
            <a:lstStyle/>
            <a:p>
              <a:r>
                <a:rPr lang="en-US" sz="1200" dirty="0" smtClean="0"/>
                <a:t>b4_b.stl</a:t>
              </a:r>
              <a:endParaRPr lang="en-US" sz="1200" dirty="0"/>
            </a:p>
          </p:txBody>
        </p:sp>
      </p:grpSp>
      <p:grpSp>
        <p:nvGrpSpPr>
          <p:cNvPr id="11" name="Group 10"/>
          <p:cNvGrpSpPr/>
          <p:nvPr/>
        </p:nvGrpSpPr>
        <p:grpSpPr>
          <a:xfrm>
            <a:off x="4427488" y="2012040"/>
            <a:ext cx="1754237" cy="1668658"/>
            <a:chOff x="3259923" y="1942927"/>
            <a:chExt cx="1754237" cy="1668658"/>
          </a:xfrm>
        </p:grpSpPr>
        <p:pic>
          <p:nvPicPr>
            <p:cNvPr id="30724"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40898" y="1942927"/>
              <a:ext cx="1573262" cy="16432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6" name="TextBox 35"/>
            <p:cNvSpPr txBox="1"/>
            <p:nvPr/>
          </p:nvSpPr>
          <p:spPr>
            <a:xfrm>
              <a:off x="3259923" y="3334586"/>
              <a:ext cx="859531" cy="276999"/>
            </a:xfrm>
            <a:prstGeom prst="rect">
              <a:avLst/>
            </a:prstGeom>
            <a:noFill/>
          </p:spPr>
          <p:txBody>
            <a:bodyPr wrap="none" rtlCol="0">
              <a:spAutoFit/>
            </a:bodyPr>
            <a:lstStyle/>
            <a:p>
              <a:r>
                <a:rPr lang="en-US" sz="1200" dirty="0" smtClean="0"/>
                <a:t>b2.stl (x2)</a:t>
              </a:r>
              <a:endParaRPr lang="en-US" sz="1200" dirty="0"/>
            </a:p>
          </p:txBody>
        </p:sp>
      </p:grpSp>
      <p:grpSp>
        <p:nvGrpSpPr>
          <p:cNvPr id="12" name="Group 11"/>
          <p:cNvGrpSpPr/>
          <p:nvPr/>
        </p:nvGrpSpPr>
        <p:grpSpPr>
          <a:xfrm>
            <a:off x="3634110" y="4542204"/>
            <a:ext cx="3030538" cy="3024982"/>
            <a:chOff x="4380209" y="1941702"/>
            <a:chExt cx="3030538" cy="3024982"/>
          </a:xfrm>
        </p:grpSpPr>
        <p:pic>
          <p:nvPicPr>
            <p:cNvPr id="3072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80209" y="1941702"/>
              <a:ext cx="3030538" cy="30249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9" name="TextBox 38"/>
            <p:cNvSpPr txBox="1"/>
            <p:nvPr/>
          </p:nvSpPr>
          <p:spPr>
            <a:xfrm>
              <a:off x="6141193" y="4627233"/>
              <a:ext cx="1064266" cy="276999"/>
            </a:xfrm>
            <a:prstGeom prst="rect">
              <a:avLst/>
            </a:prstGeom>
            <a:noFill/>
          </p:spPr>
          <p:txBody>
            <a:bodyPr wrap="none" rtlCol="0">
              <a:spAutoFit/>
            </a:bodyPr>
            <a:lstStyle/>
            <a:p>
              <a:r>
                <a:rPr lang="en-US" sz="1200" dirty="0" err="1" smtClean="0"/>
                <a:t>finger.stl</a:t>
              </a:r>
              <a:r>
                <a:rPr lang="en-US" sz="1200" dirty="0" smtClean="0"/>
                <a:t> (x4)</a:t>
              </a:r>
              <a:endParaRPr lang="en-US" sz="1200" dirty="0"/>
            </a:p>
          </p:txBody>
        </p:sp>
      </p:grpSp>
      <p:grpSp>
        <p:nvGrpSpPr>
          <p:cNvPr id="14" name="Group 13"/>
          <p:cNvGrpSpPr/>
          <p:nvPr/>
        </p:nvGrpSpPr>
        <p:grpSpPr>
          <a:xfrm>
            <a:off x="437323" y="5384734"/>
            <a:ext cx="2528308" cy="2191159"/>
            <a:chOff x="955108" y="5716988"/>
            <a:chExt cx="2528308" cy="2191159"/>
          </a:xfrm>
        </p:grpSpPr>
        <p:pic>
          <p:nvPicPr>
            <p:cNvPr id="30726"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55108" y="5716988"/>
              <a:ext cx="2144293" cy="21911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2" name="TextBox 41"/>
            <p:cNvSpPr txBox="1"/>
            <p:nvPr/>
          </p:nvSpPr>
          <p:spPr>
            <a:xfrm>
              <a:off x="2631901" y="7559990"/>
              <a:ext cx="851515" cy="276999"/>
            </a:xfrm>
            <a:prstGeom prst="rect">
              <a:avLst/>
            </a:prstGeom>
            <a:noFill/>
          </p:spPr>
          <p:txBody>
            <a:bodyPr wrap="none" rtlCol="0">
              <a:spAutoFit/>
            </a:bodyPr>
            <a:lstStyle/>
            <a:p>
              <a:r>
                <a:rPr lang="en-US" sz="1200" dirty="0" smtClean="0"/>
                <a:t>c1.stl (x4)</a:t>
              </a:r>
              <a:endParaRPr lang="en-US" sz="1200" dirty="0"/>
            </a:p>
          </p:txBody>
        </p:sp>
      </p:grpSp>
    </p:spTree>
    <p:extLst>
      <p:ext uri="{BB962C8B-B14F-4D97-AF65-F5344CB8AC3E}">
        <p14:creationId xmlns:p14="http://schemas.microsoft.com/office/powerpoint/2010/main" val="10155674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 Preparation</a:t>
            </a:r>
            <a:endParaRPr lang="en-US" dirty="0"/>
          </a:p>
        </p:txBody>
      </p:sp>
      <p:sp>
        <p:nvSpPr>
          <p:cNvPr id="4" name="TextBox 3"/>
          <p:cNvSpPr txBox="1"/>
          <p:nvPr/>
        </p:nvSpPr>
        <p:spPr>
          <a:xfrm>
            <a:off x="2409245" y="1181100"/>
            <a:ext cx="2777492" cy="369332"/>
          </a:xfrm>
          <a:prstGeom prst="rect">
            <a:avLst/>
          </a:prstGeom>
          <a:noFill/>
        </p:spPr>
        <p:txBody>
          <a:bodyPr wrap="none" rtlCol="0">
            <a:spAutoFit/>
          </a:bodyPr>
          <a:lstStyle/>
          <a:p>
            <a:r>
              <a:rPr lang="en-US" dirty="0" smtClean="0">
                <a:latin typeface="YaleAdmin-WebSmallCap" pitchFamily="2" charset="0"/>
              </a:rPr>
              <a:t>Reaming (1/8” pin holes)</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409152" y="9324975"/>
            <a:ext cx="449162" cy="769441"/>
          </a:xfrm>
          <a:prstGeom prst="rect">
            <a:avLst/>
          </a:prstGeom>
          <a:noFill/>
        </p:spPr>
        <p:txBody>
          <a:bodyPr wrap="none" rtlCol="0">
            <a:spAutoFit/>
          </a:bodyPr>
          <a:lstStyle/>
          <a:p>
            <a:r>
              <a:rPr lang="en-US" sz="4400" dirty="0" smtClean="0">
                <a:latin typeface="YaleDesign-WebSmallCap" pitchFamily="2" charset="0"/>
              </a:rPr>
              <a:t>4</a:t>
            </a:r>
            <a:endParaRPr lang="en-US" sz="4400" dirty="0">
              <a:latin typeface="YaleDesign-WebSmallCap" pitchFamily="2" charset="0"/>
            </a:endParaRPr>
          </a:p>
        </p:txBody>
      </p:sp>
      <p:sp>
        <p:nvSpPr>
          <p:cNvPr id="15" name="TextBox 14"/>
          <p:cNvSpPr txBox="1"/>
          <p:nvPr/>
        </p:nvSpPr>
        <p:spPr>
          <a:xfrm>
            <a:off x="255281" y="8670641"/>
            <a:ext cx="5840719" cy="1200329"/>
          </a:xfrm>
          <a:prstGeom prst="rect">
            <a:avLst/>
          </a:prstGeom>
          <a:noFill/>
        </p:spPr>
        <p:txBody>
          <a:bodyPr wrap="square" rtlCol="0">
            <a:spAutoFit/>
          </a:bodyPr>
          <a:lstStyle/>
          <a:p>
            <a:pPr algn="just"/>
            <a:r>
              <a:rPr lang="en-US" dirty="0" smtClean="0"/>
              <a:t>Use </a:t>
            </a:r>
            <a:r>
              <a:rPr lang="en-US" dirty="0" smtClean="0">
                <a:solidFill>
                  <a:schemeClr val="dk1"/>
                </a:solidFill>
              </a:rPr>
              <a:t>Ø0.1240” reamer to prepare pin holes as indicated above. This step can be skipped in lieu of precise 3D printer calibration and parameter selection, but manual reaming is the recommended approach. </a:t>
            </a:r>
            <a:endParaRPr lang="en-US" dirty="0"/>
          </a:p>
        </p:txBody>
      </p:sp>
      <p:pic>
        <p:nvPicPr>
          <p:cNvPr id="317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281" y="1695450"/>
            <a:ext cx="3126094" cy="31865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17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6931" y="1898851"/>
            <a:ext cx="3379288" cy="27797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174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66006" y="5094774"/>
            <a:ext cx="1394220" cy="12874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1749"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23864" y="6829936"/>
            <a:ext cx="1336362" cy="1396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1750"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01364" y="6669297"/>
            <a:ext cx="2175711" cy="18930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1751" name="Picture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245920" y="4610100"/>
            <a:ext cx="1700159" cy="18343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1752" name="Picture 8"/>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55281" y="7065963"/>
            <a:ext cx="1402179" cy="11609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1753" name="Picture 9"/>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55281" y="4953000"/>
            <a:ext cx="1922016" cy="2112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0" name="TextBox 29"/>
          <p:cNvSpPr txBox="1"/>
          <p:nvPr/>
        </p:nvSpPr>
        <p:spPr>
          <a:xfrm>
            <a:off x="299995" y="6515892"/>
            <a:ext cx="721672" cy="276999"/>
          </a:xfrm>
          <a:prstGeom prst="rect">
            <a:avLst/>
          </a:prstGeom>
          <a:noFill/>
        </p:spPr>
        <p:txBody>
          <a:bodyPr wrap="none" rtlCol="0">
            <a:spAutoFit/>
          </a:bodyPr>
          <a:lstStyle/>
          <a:p>
            <a:r>
              <a:rPr lang="en-US" sz="1200" dirty="0" smtClean="0"/>
              <a:t>b4_a.stl</a:t>
            </a:r>
            <a:endParaRPr lang="en-US" sz="1200" dirty="0"/>
          </a:p>
        </p:txBody>
      </p:sp>
      <p:sp>
        <p:nvSpPr>
          <p:cNvPr id="31" name="TextBox 30"/>
          <p:cNvSpPr txBox="1"/>
          <p:nvPr/>
        </p:nvSpPr>
        <p:spPr>
          <a:xfrm>
            <a:off x="299995" y="8126535"/>
            <a:ext cx="721672" cy="276999"/>
          </a:xfrm>
          <a:prstGeom prst="rect">
            <a:avLst/>
          </a:prstGeom>
          <a:noFill/>
        </p:spPr>
        <p:txBody>
          <a:bodyPr wrap="none" rtlCol="0">
            <a:spAutoFit/>
          </a:bodyPr>
          <a:lstStyle/>
          <a:p>
            <a:r>
              <a:rPr lang="en-US" sz="1200" dirty="0" smtClean="0"/>
              <a:t>b4_b.stl</a:t>
            </a:r>
            <a:endParaRPr lang="en-US" sz="1200" dirty="0"/>
          </a:p>
        </p:txBody>
      </p:sp>
      <p:sp>
        <p:nvSpPr>
          <p:cNvPr id="32" name="TextBox 31"/>
          <p:cNvSpPr txBox="1"/>
          <p:nvPr/>
        </p:nvSpPr>
        <p:spPr>
          <a:xfrm>
            <a:off x="1679002" y="4206611"/>
            <a:ext cx="1064266" cy="276999"/>
          </a:xfrm>
          <a:prstGeom prst="rect">
            <a:avLst/>
          </a:prstGeom>
          <a:noFill/>
        </p:spPr>
        <p:txBody>
          <a:bodyPr wrap="none" rtlCol="0">
            <a:spAutoFit/>
          </a:bodyPr>
          <a:lstStyle/>
          <a:p>
            <a:r>
              <a:rPr lang="en-US" sz="1200" dirty="0" err="1" smtClean="0"/>
              <a:t>finger.stl</a:t>
            </a:r>
            <a:r>
              <a:rPr lang="en-US" sz="1200" dirty="0" smtClean="0"/>
              <a:t> (x4)</a:t>
            </a:r>
            <a:endParaRPr lang="en-US" sz="1200" dirty="0"/>
          </a:p>
        </p:txBody>
      </p:sp>
      <p:sp>
        <p:nvSpPr>
          <p:cNvPr id="33" name="TextBox 32"/>
          <p:cNvSpPr txBox="1"/>
          <p:nvPr/>
        </p:nvSpPr>
        <p:spPr>
          <a:xfrm>
            <a:off x="5186737" y="4203172"/>
            <a:ext cx="1481496" cy="276999"/>
          </a:xfrm>
          <a:prstGeom prst="rect">
            <a:avLst/>
          </a:prstGeom>
          <a:noFill/>
        </p:spPr>
        <p:txBody>
          <a:bodyPr wrap="none" rtlCol="0">
            <a:spAutoFit/>
          </a:bodyPr>
          <a:lstStyle/>
          <a:p>
            <a:r>
              <a:rPr lang="en-US" sz="1200" dirty="0" err="1" smtClean="0"/>
              <a:t>finger_pivot.stl</a:t>
            </a:r>
            <a:r>
              <a:rPr lang="en-US" sz="1200" dirty="0" smtClean="0"/>
              <a:t> (x4)</a:t>
            </a:r>
            <a:endParaRPr lang="en-US" sz="1200" dirty="0"/>
          </a:p>
        </p:txBody>
      </p:sp>
      <p:sp>
        <p:nvSpPr>
          <p:cNvPr id="35" name="TextBox 34"/>
          <p:cNvSpPr txBox="1"/>
          <p:nvPr/>
        </p:nvSpPr>
        <p:spPr>
          <a:xfrm>
            <a:off x="2678862" y="6228675"/>
            <a:ext cx="859531" cy="276999"/>
          </a:xfrm>
          <a:prstGeom prst="rect">
            <a:avLst/>
          </a:prstGeom>
          <a:noFill/>
        </p:spPr>
        <p:txBody>
          <a:bodyPr wrap="none" rtlCol="0">
            <a:spAutoFit/>
          </a:bodyPr>
          <a:lstStyle/>
          <a:p>
            <a:r>
              <a:rPr lang="en-US" sz="1200" dirty="0" smtClean="0"/>
              <a:t>b1.stl (x2)</a:t>
            </a:r>
            <a:endParaRPr lang="en-US" sz="1200" dirty="0"/>
          </a:p>
        </p:txBody>
      </p:sp>
      <p:sp>
        <p:nvSpPr>
          <p:cNvPr id="37" name="TextBox 36"/>
          <p:cNvSpPr txBox="1"/>
          <p:nvPr/>
        </p:nvSpPr>
        <p:spPr>
          <a:xfrm>
            <a:off x="2654566" y="8126535"/>
            <a:ext cx="859531" cy="276999"/>
          </a:xfrm>
          <a:prstGeom prst="rect">
            <a:avLst/>
          </a:prstGeom>
          <a:noFill/>
        </p:spPr>
        <p:txBody>
          <a:bodyPr wrap="none" rtlCol="0">
            <a:spAutoFit/>
          </a:bodyPr>
          <a:lstStyle/>
          <a:p>
            <a:r>
              <a:rPr lang="en-US" sz="1200" dirty="0" smtClean="0"/>
              <a:t>b2.stl (x2)</a:t>
            </a:r>
            <a:endParaRPr lang="en-US" sz="1200" dirty="0"/>
          </a:p>
        </p:txBody>
      </p:sp>
      <p:sp>
        <p:nvSpPr>
          <p:cNvPr id="38" name="TextBox 37"/>
          <p:cNvSpPr txBox="1"/>
          <p:nvPr/>
        </p:nvSpPr>
        <p:spPr>
          <a:xfrm>
            <a:off x="4825937" y="8126534"/>
            <a:ext cx="859531" cy="276999"/>
          </a:xfrm>
          <a:prstGeom prst="rect">
            <a:avLst/>
          </a:prstGeom>
          <a:noFill/>
        </p:spPr>
        <p:txBody>
          <a:bodyPr wrap="none" rtlCol="0">
            <a:spAutoFit/>
          </a:bodyPr>
          <a:lstStyle/>
          <a:p>
            <a:r>
              <a:rPr lang="en-US" sz="1200" dirty="0" smtClean="0"/>
              <a:t>b3.stl (x4)</a:t>
            </a:r>
            <a:endParaRPr lang="en-US" sz="1200" dirty="0"/>
          </a:p>
        </p:txBody>
      </p:sp>
      <p:sp>
        <p:nvSpPr>
          <p:cNvPr id="40" name="TextBox 39"/>
          <p:cNvSpPr txBox="1"/>
          <p:nvPr/>
        </p:nvSpPr>
        <p:spPr>
          <a:xfrm>
            <a:off x="4770504" y="6243349"/>
            <a:ext cx="851515" cy="276999"/>
          </a:xfrm>
          <a:prstGeom prst="rect">
            <a:avLst/>
          </a:prstGeom>
          <a:noFill/>
        </p:spPr>
        <p:txBody>
          <a:bodyPr wrap="none" rtlCol="0">
            <a:spAutoFit/>
          </a:bodyPr>
          <a:lstStyle/>
          <a:p>
            <a:r>
              <a:rPr lang="en-US" sz="1200" dirty="0" smtClean="0"/>
              <a:t>c1.stl (x4)</a:t>
            </a:r>
            <a:endParaRPr lang="en-US" sz="1200" dirty="0"/>
          </a:p>
        </p:txBody>
      </p:sp>
    </p:spTree>
    <p:extLst>
      <p:ext uri="{BB962C8B-B14F-4D97-AF65-F5344CB8AC3E}">
        <p14:creationId xmlns:p14="http://schemas.microsoft.com/office/powerpoint/2010/main" val="413986281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3225</TotalTime>
  <Words>2087</Words>
  <Application>Microsoft Office PowerPoint</Application>
  <PresentationFormat>Custom</PresentationFormat>
  <Paragraphs>470</Paragraphs>
  <Slides>34</Slides>
  <Notes>0</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Office Theme</vt:lpstr>
      <vt:lpstr>PowerPoint Presentation</vt:lpstr>
      <vt:lpstr>Parts List 1/2 (Flexure Base)</vt:lpstr>
      <vt:lpstr>Parts List 2/2 (Flexure Base)</vt:lpstr>
      <vt:lpstr>Parts List 1/2 (Pivot Base)</vt:lpstr>
      <vt:lpstr>Parts List 2/2 (Pivot Base)</vt:lpstr>
      <vt:lpstr>Part Preparation</vt:lpstr>
      <vt:lpstr>Part Preparation</vt:lpstr>
      <vt:lpstr>Part Preparation</vt:lpstr>
      <vt:lpstr>Part Preparation</vt:lpstr>
      <vt:lpstr>Part Preparation</vt:lpstr>
      <vt:lpstr>Assembly</vt:lpstr>
      <vt:lpstr>Assembly</vt:lpstr>
      <vt:lpstr>Assembly</vt:lpstr>
      <vt:lpstr>Assembly</vt:lpstr>
      <vt:lpstr>Assembly</vt:lpstr>
      <vt:lpstr>Assembly</vt:lpstr>
      <vt:lpstr>Assembly</vt:lpstr>
      <vt:lpstr>Assembly</vt:lpstr>
      <vt:lpstr>Assembly</vt:lpstr>
      <vt:lpstr>Assembly</vt:lpstr>
      <vt:lpstr>Assembly</vt:lpstr>
      <vt:lpstr>Assembly</vt:lpstr>
      <vt:lpstr>Assembly</vt:lpstr>
      <vt:lpstr>Assembly</vt:lpstr>
      <vt:lpstr>Assembly</vt:lpstr>
      <vt:lpstr>Assembly</vt:lpstr>
      <vt:lpstr>Assembly</vt:lpstr>
      <vt:lpstr>Assembly</vt:lpstr>
      <vt:lpstr>Assembly</vt:lpstr>
      <vt:lpstr>Assembly</vt:lpstr>
      <vt:lpstr>Assembly</vt:lpstr>
      <vt:lpstr>Assembly</vt:lpstr>
      <vt:lpstr>Assembly</vt:lpstr>
      <vt:lpstr>Post-Assembly</vt:lpstr>
    </vt:vector>
  </TitlesOfParts>
  <Company>Yale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Raymond Ma</dc:creator>
  <cp:lastModifiedBy>Raymond Ma</cp:lastModifiedBy>
  <cp:revision>253</cp:revision>
  <dcterms:created xsi:type="dcterms:W3CDTF">2010-11-16T20:19:40Z</dcterms:created>
  <dcterms:modified xsi:type="dcterms:W3CDTF">2013-05-29T18:11:47Z</dcterms:modified>
</cp:coreProperties>
</file>